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45"/>
  </p:notesMasterIdLst>
  <p:handoutMasterIdLst>
    <p:handoutMasterId r:id="rId46"/>
  </p:handoutMasterIdLst>
  <p:sldIdLst>
    <p:sldId id="302" r:id="rId2"/>
    <p:sldId id="357" r:id="rId3"/>
    <p:sldId id="304" r:id="rId4"/>
    <p:sldId id="345" r:id="rId5"/>
    <p:sldId id="329" r:id="rId6"/>
    <p:sldId id="366" r:id="rId7"/>
    <p:sldId id="330" r:id="rId8"/>
    <p:sldId id="331" r:id="rId9"/>
    <p:sldId id="332" r:id="rId10"/>
    <p:sldId id="350" r:id="rId11"/>
    <p:sldId id="276" r:id="rId12"/>
    <p:sldId id="305" r:id="rId13"/>
    <p:sldId id="344" r:id="rId14"/>
    <p:sldId id="309" r:id="rId15"/>
    <p:sldId id="327" r:id="rId16"/>
    <p:sldId id="365" r:id="rId17"/>
    <p:sldId id="360" r:id="rId18"/>
    <p:sldId id="338" r:id="rId19"/>
    <p:sldId id="337" r:id="rId20"/>
    <p:sldId id="343" r:id="rId21"/>
    <p:sldId id="339" r:id="rId22"/>
    <p:sldId id="336" r:id="rId23"/>
    <p:sldId id="354" r:id="rId24"/>
    <p:sldId id="356" r:id="rId25"/>
    <p:sldId id="353" r:id="rId26"/>
    <p:sldId id="342" r:id="rId27"/>
    <p:sldId id="349" r:id="rId28"/>
    <p:sldId id="351" r:id="rId29"/>
    <p:sldId id="352" r:id="rId30"/>
    <p:sldId id="340" r:id="rId31"/>
    <p:sldId id="355" r:id="rId32"/>
    <p:sldId id="335" r:id="rId33"/>
    <p:sldId id="341" r:id="rId34"/>
    <p:sldId id="346" r:id="rId35"/>
    <p:sldId id="359" r:id="rId36"/>
    <p:sldId id="358" r:id="rId37"/>
    <p:sldId id="334" r:id="rId38"/>
    <p:sldId id="347" r:id="rId39"/>
    <p:sldId id="361" r:id="rId40"/>
    <p:sldId id="362" r:id="rId41"/>
    <p:sldId id="363" r:id="rId42"/>
    <p:sldId id="333" r:id="rId43"/>
    <p:sldId id="364" r:id="rId4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F6CD80-512B-6A47-A075-08353D5C4C66}">
          <p14:sldIdLst>
            <p14:sldId id="302"/>
            <p14:sldId id="357"/>
          </p14:sldIdLst>
        </p14:section>
        <p14:section name="Intro" id="{354AAFBB-FFE0-B24E-8784-F6C5D25B1211}">
          <p14:sldIdLst>
            <p14:sldId id="304"/>
            <p14:sldId id="345"/>
            <p14:sldId id="329"/>
            <p14:sldId id="366"/>
            <p14:sldId id="330"/>
            <p14:sldId id="331"/>
            <p14:sldId id="332"/>
            <p14:sldId id="350"/>
            <p14:sldId id="276"/>
            <p14:sldId id="305"/>
            <p14:sldId id="344"/>
            <p14:sldId id="309"/>
            <p14:sldId id="327"/>
            <p14:sldId id="365"/>
            <p14:sldId id="360"/>
          </p14:sldIdLst>
        </p14:section>
        <p14:section name="Lucas and ICBO" id="{F381F5A2-4992-974A-9F91-D3D6B6A7E449}">
          <p14:sldIdLst>
            <p14:sldId id="338"/>
            <p14:sldId id="337"/>
            <p14:sldId id="343"/>
          </p14:sldIdLst>
        </p14:section>
        <p14:section name="Higher level terms to contribute" id="{20FE8296-4003-4E49-81D3-A696A6983F25}">
          <p14:sldIdLst>
            <p14:sldId id="339"/>
            <p14:sldId id="336"/>
            <p14:sldId id="354"/>
            <p14:sldId id="356"/>
            <p14:sldId id="353"/>
            <p14:sldId id="342"/>
            <p14:sldId id="349"/>
            <p14:sldId id="351"/>
            <p14:sldId id="352"/>
          </p14:sldIdLst>
        </p14:section>
        <p14:section name="Classification and analyses" id="{F5BF28B8-22E6-D646-8444-38D5A2C6058C}">
          <p14:sldIdLst>
            <p14:sldId id="340"/>
            <p14:sldId id="355"/>
            <p14:sldId id="335"/>
          </p14:sldIdLst>
        </p14:section>
        <p14:section name="Use cases" id="{F3D58DAF-ABB0-7A47-A2A6-B641A99F6067}">
          <p14:sldIdLst>
            <p14:sldId id="341"/>
            <p14:sldId id="346"/>
            <p14:sldId id="359"/>
            <p14:sldId id="358"/>
            <p14:sldId id="334"/>
            <p14:sldId id="347"/>
          </p14:sldIdLst>
        </p14:section>
        <p14:section name="Conclusion" id="{E1D0368E-91A7-5B42-BD9F-8C2B17D2E613}">
          <p14:sldIdLst>
            <p14:sldId id="361"/>
            <p14:sldId id="362"/>
            <p14:sldId id="363"/>
          </p14:sldIdLst>
        </p14:section>
        <p14:section name="Work cited" id="{C452BB6C-6E44-6C46-BEFE-FC48CD673A52}">
          <p14:sldIdLst>
            <p14:sldId id="33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4DC3EC"/>
    <a:srgbClr val="828383"/>
    <a:srgbClr val="00C7B1"/>
    <a:srgbClr val="005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7"/>
    <p:restoredTop sz="96405"/>
  </p:normalViewPr>
  <p:slideViewPr>
    <p:cSldViewPr snapToGrid="0" snapToObjects="1">
      <p:cViewPr varScale="1">
        <p:scale>
          <a:sx n="138" d="100"/>
          <a:sy n="138" d="100"/>
        </p:scale>
        <p:origin x="216" y="21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12/13/21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06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85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 of high barrier of entry to clinical researchers and scientists who don’t necessarily have time/resources to test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83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 of high barrier of entry to clinical researchers and scientists who don’t necessarily have time/resources to test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3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 of high barrier of entry to clinical researchers and scientists who don’t necessarily have time/resources to test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3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1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8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1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8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4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9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BA9BBA0-0F80-41A0-8AE4-FBFD92D593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E62CF9-475C-4439-B832-C5934ED410D9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EADA37BC-A1A4-477F-82BF-B0C6613A4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700" y="692150"/>
            <a:ext cx="4622800" cy="34639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32A8C357-65C4-42C4-86D8-95D253BAF96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3738" y="4386263"/>
            <a:ext cx="5545137" cy="4156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391" tIns="46195" rIns="92391" bIns="46195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E499B889-4066-ED4C-B3C2-63189D733C01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34402B2-B8CC-2046-9F7B-B808772B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  <p:sldLayoutId id="214748391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omstandard.org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003300101100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Ontology for MRI Acquisition and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FC6ED-BB07-DA4C-97AE-B7A0DB76DE15}"/>
              </a:ext>
            </a:extLst>
          </p:cNvPr>
          <p:cNvSpPr txBox="1"/>
          <p:nvPr/>
        </p:nvSpPr>
        <p:spPr>
          <a:xfrm>
            <a:off x="658368" y="6419653"/>
            <a:ext cx="4835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/Buffalo-Ontology-Group/</a:t>
            </a:r>
            <a:r>
              <a:rPr lang="en-US" sz="1400" dirty="0" err="1"/>
              <a:t>MRI_Ontology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9D234-2FFE-7442-9AEA-AB4A5DDB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35" y="5086169"/>
            <a:ext cx="2761077" cy="8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2185416"/>
            <a:ext cx="5260341" cy="4221243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dirty="0"/>
              <a:t>Short TE diminishes T2 effect</a:t>
            </a:r>
          </a:p>
          <a:p>
            <a:pPr>
              <a:lnSpc>
                <a:spcPts val="2000"/>
              </a:lnSpc>
            </a:pPr>
            <a:r>
              <a:rPr lang="en-US" dirty="0"/>
              <a:t>Long TR diminishes T1 effect</a:t>
            </a:r>
          </a:p>
          <a:p>
            <a:pPr>
              <a:lnSpc>
                <a:spcPts val="2000"/>
              </a:lnSpc>
            </a:pPr>
            <a:r>
              <a:rPr lang="en-US" dirty="0"/>
              <a:t>More protons in a given area, in the absence of T1 and T2 effects, will produce relatively more signal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Proton density image acquisition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2E3CFE7-3D78-534A-BCE7-427BB5A0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3188" r="10872" b="3188"/>
          <a:stretch>
            <a:fillRect/>
          </a:stretch>
        </p:blipFill>
        <p:spPr bwMode="auto">
          <a:xfrm>
            <a:off x="7560745" y="1678842"/>
            <a:ext cx="2678112" cy="3273425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6000"/>
                  </a:blip>
                  <a:srcRect l="12563" t="3188" r="10872" b="3188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7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D1285F-0DBC-9141-87ED-E57A8E6353F3}"/>
              </a:ext>
            </a:extLst>
          </p:cNvPr>
          <p:cNvGrpSpPr/>
          <p:nvPr/>
        </p:nvGrpSpPr>
        <p:grpSpPr>
          <a:xfrm>
            <a:off x="1738930" y="867577"/>
            <a:ext cx="8714139" cy="5990423"/>
            <a:chOff x="1752601" y="933823"/>
            <a:chExt cx="8714139" cy="5990423"/>
          </a:xfrm>
        </p:grpSpPr>
        <p:pic>
          <p:nvPicPr>
            <p:cNvPr id="25601" name="Picture 1">
              <a:extLst>
                <a:ext uri="{FF2B5EF4-FFF2-40B4-BE49-F238E27FC236}">
                  <a16:creationId xmlns:a16="http://schemas.microsoft.com/office/drawing/2014/main" id="{03AD003C-5FE4-4ED8-B62D-DCE51BC06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1703988"/>
              <a:ext cx="1219200" cy="1219200"/>
            </a:xfrm>
            <a:prstGeom prst="rect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2" name="Picture 2">
              <a:extLst>
                <a:ext uri="{FF2B5EF4-FFF2-40B4-BE49-F238E27FC236}">
                  <a16:creationId xmlns:a16="http://schemas.microsoft.com/office/drawing/2014/main" id="{B6E8367A-2DDD-42E2-98CD-466957927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17039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3" name="Picture 3">
              <a:extLst>
                <a:ext uri="{FF2B5EF4-FFF2-40B4-BE49-F238E27FC236}">
                  <a16:creationId xmlns:a16="http://schemas.microsoft.com/office/drawing/2014/main" id="{C175B3F1-D6B7-4FB9-8ABD-5D58966E4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-18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7039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-18000" contrast="36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4" name="Picture 4">
              <a:extLst>
                <a:ext uri="{FF2B5EF4-FFF2-40B4-BE49-F238E27FC236}">
                  <a16:creationId xmlns:a16="http://schemas.microsoft.com/office/drawing/2014/main" id="{D8EFCD64-129D-417D-B07C-2F5EF5757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17039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5" name="Picture 5">
              <a:extLst>
                <a:ext uri="{FF2B5EF4-FFF2-40B4-BE49-F238E27FC236}">
                  <a16:creationId xmlns:a16="http://schemas.microsoft.com/office/drawing/2014/main" id="{CF277FB5-1899-4187-857D-6F74E7714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1703988"/>
              <a:ext cx="1219200" cy="1219200"/>
            </a:xfrm>
            <a:prstGeom prst="rect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6" name="Picture 6">
              <a:extLst>
                <a:ext uri="{FF2B5EF4-FFF2-40B4-BE49-F238E27FC236}">
                  <a16:creationId xmlns:a16="http://schemas.microsoft.com/office/drawing/2014/main" id="{CEE3DCAC-DC3D-4A06-8E74-560667A50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9993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7" name="Picture 7">
              <a:extLst>
                <a:ext uri="{FF2B5EF4-FFF2-40B4-BE49-F238E27FC236}">
                  <a16:creationId xmlns:a16="http://schemas.microsoft.com/office/drawing/2014/main" id="{EDA7E8E5-627D-42C0-982D-4932B563F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29993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8" name="Picture 8">
              <a:extLst>
                <a:ext uri="{FF2B5EF4-FFF2-40B4-BE49-F238E27FC236}">
                  <a16:creationId xmlns:a16="http://schemas.microsoft.com/office/drawing/2014/main" id="{0CD66C8F-26F4-4CAE-BB2C-860DA58B5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29993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9" name="Picture 9">
              <a:extLst>
                <a:ext uri="{FF2B5EF4-FFF2-40B4-BE49-F238E27FC236}">
                  <a16:creationId xmlns:a16="http://schemas.microsoft.com/office/drawing/2014/main" id="{E8813554-7384-44A0-A2FB-D47E1FD5E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9993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0" name="Picture 10">
              <a:extLst>
                <a:ext uri="{FF2B5EF4-FFF2-40B4-BE49-F238E27FC236}">
                  <a16:creationId xmlns:a16="http://schemas.microsoft.com/office/drawing/2014/main" id="{8541D98A-F142-44FE-B4C3-57FF4366A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29993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1" name="Picture 11">
              <a:extLst>
                <a:ext uri="{FF2B5EF4-FFF2-40B4-BE49-F238E27FC236}">
                  <a16:creationId xmlns:a16="http://schemas.microsoft.com/office/drawing/2014/main" id="{A88F110E-B67D-47AC-8B1F-4E529DC26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42947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2" name="Picture 12">
              <a:extLst>
                <a:ext uri="{FF2B5EF4-FFF2-40B4-BE49-F238E27FC236}">
                  <a16:creationId xmlns:a16="http://schemas.microsoft.com/office/drawing/2014/main" id="{520FD9C1-D301-47EE-81AF-E8EEE0205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42947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3" name="Picture 13">
              <a:extLst>
                <a:ext uri="{FF2B5EF4-FFF2-40B4-BE49-F238E27FC236}">
                  <a16:creationId xmlns:a16="http://schemas.microsoft.com/office/drawing/2014/main" id="{13141BB6-3267-4470-ACDD-561CEC29D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2947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4" name="Picture 14">
              <a:extLst>
                <a:ext uri="{FF2B5EF4-FFF2-40B4-BE49-F238E27FC236}">
                  <a16:creationId xmlns:a16="http://schemas.microsoft.com/office/drawing/2014/main" id="{F09FDDF7-0C78-4F8F-B63F-776168A10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2947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5" name="Picture 15">
              <a:extLst>
                <a:ext uri="{FF2B5EF4-FFF2-40B4-BE49-F238E27FC236}">
                  <a16:creationId xmlns:a16="http://schemas.microsoft.com/office/drawing/2014/main" id="{5F41E464-C458-4D4C-AC65-5D0382263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42947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6" name="Picture 16">
              <a:extLst>
                <a:ext uri="{FF2B5EF4-FFF2-40B4-BE49-F238E27FC236}">
                  <a16:creationId xmlns:a16="http://schemas.microsoft.com/office/drawing/2014/main" id="{7C3B2A15-5671-41A4-B008-D55C86FDF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55901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7" name="Picture 17">
              <a:extLst>
                <a:ext uri="{FF2B5EF4-FFF2-40B4-BE49-F238E27FC236}">
                  <a16:creationId xmlns:a16="http://schemas.microsoft.com/office/drawing/2014/main" id="{13D7D82A-3465-46D7-B858-5BCCEE6D9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55901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8" name="Picture 18">
              <a:extLst>
                <a:ext uri="{FF2B5EF4-FFF2-40B4-BE49-F238E27FC236}">
                  <a16:creationId xmlns:a16="http://schemas.microsoft.com/office/drawing/2014/main" id="{ABB5AF9D-CA9D-4450-B038-F2A6DC85D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55901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9" name="Picture 19">
              <a:extLst>
                <a:ext uri="{FF2B5EF4-FFF2-40B4-BE49-F238E27FC236}">
                  <a16:creationId xmlns:a16="http://schemas.microsoft.com/office/drawing/2014/main" id="{D33BF210-F0C8-467E-ABBC-A0CB7FCBD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559018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20" name="Picture 20">
              <a:extLst>
                <a:ext uri="{FF2B5EF4-FFF2-40B4-BE49-F238E27FC236}">
                  <a16:creationId xmlns:a16="http://schemas.microsoft.com/office/drawing/2014/main" id="{DECD9FCF-C804-411E-85B0-DEA3A9D8D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5590188"/>
              <a:ext cx="1219200" cy="1219200"/>
            </a:xfrm>
            <a:prstGeom prst="rect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21" name="Text Box 21">
              <a:extLst>
                <a:ext uri="{FF2B5EF4-FFF2-40B4-BE49-F238E27FC236}">
                  <a16:creationId xmlns:a16="http://schemas.microsoft.com/office/drawing/2014/main" id="{6B7C4E62-0E0B-4544-BD89-834C130C4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6638" y="2099277"/>
              <a:ext cx="43823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20</a:t>
              </a:r>
            </a:p>
          </p:txBody>
        </p:sp>
        <p:sp>
          <p:nvSpPr>
            <p:cNvPr id="25622" name="Text Box 22">
              <a:extLst>
                <a:ext uri="{FF2B5EF4-FFF2-40B4-BE49-F238E27FC236}">
                  <a16:creationId xmlns:a16="http://schemas.microsoft.com/office/drawing/2014/main" id="{6EC9CAFB-0DA1-4839-A1D2-B81C7565B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588" y="3380389"/>
              <a:ext cx="43823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40</a:t>
              </a:r>
            </a:p>
          </p:txBody>
        </p:sp>
        <p:sp>
          <p:nvSpPr>
            <p:cNvPr id="25623" name="Text Box 23">
              <a:extLst>
                <a:ext uri="{FF2B5EF4-FFF2-40B4-BE49-F238E27FC236}">
                  <a16:creationId xmlns:a16="http://schemas.microsoft.com/office/drawing/2014/main" id="{B488C92B-5D68-417F-93EA-8FA75BBE9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588" y="4766277"/>
              <a:ext cx="43823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60</a:t>
              </a:r>
            </a:p>
          </p:txBody>
        </p:sp>
        <p:sp>
          <p:nvSpPr>
            <p:cNvPr id="25624" name="Text Box 24">
              <a:extLst>
                <a:ext uri="{FF2B5EF4-FFF2-40B4-BE49-F238E27FC236}">
                  <a16:creationId xmlns:a16="http://schemas.microsoft.com/office/drawing/2014/main" id="{521C0510-16DF-42DD-A380-E53DE6241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588" y="5971189"/>
              <a:ext cx="43823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80</a:t>
              </a:r>
            </a:p>
          </p:txBody>
        </p:sp>
        <p:sp>
          <p:nvSpPr>
            <p:cNvPr id="25625" name="Text Box 25">
              <a:extLst>
                <a:ext uri="{FF2B5EF4-FFF2-40B4-BE49-F238E27FC236}">
                  <a16:creationId xmlns:a16="http://schemas.microsoft.com/office/drawing/2014/main" id="{C7403BF7-7717-4357-AAEF-CC6373C24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6" y="1322989"/>
              <a:ext cx="56647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250</a:t>
              </a:r>
            </a:p>
          </p:txBody>
        </p:sp>
        <p:sp>
          <p:nvSpPr>
            <p:cNvPr id="25626" name="Text Box 26">
              <a:extLst>
                <a:ext uri="{FF2B5EF4-FFF2-40B4-BE49-F238E27FC236}">
                  <a16:creationId xmlns:a16="http://schemas.microsoft.com/office/drawing/2014/main" id="{676B35D5-AC8B-43FC-A242-8F90D902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6" y="1322989"/>
              <a:ext cx="56647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500</a:t>
              </a:r>
            </a:p>
          </p:txBody>
        </p:sp>
        <p:sp>
          <p:nvSpPr>
            <p:cNvPr id="25627" name="Text Box 27">
              <a:extLst>
                <a:ext uri="{FF2B5EF4-FFF2-40B4-BE49-F238E27FC236}">
                  <a16:creationId xmlns:a16="http://schemas.microsoft.com/office/drawing/2014/main" id="{644B859A-8829-44C6-A0F4-E6487BF8C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26" y="1322989"/>
              <a:ext cx="56647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750</a:t>
              </a:r>
            </a:p>
          </p:txBody>
        </p:sp>
        <p:sp>
          <p:nvSpPr>
            <p:cNvPr id="25628" name="Text Box 28">
              <a:extLst>
                <a:ext uri="{FF2B5EF4-FFF2-40B4-BE49-F238E27FC236}">
                  <a16:creationId xmlns:a16="http://schemas.microsoft.com/office/drawing/2014/main" id="{FB14A91F-DA86-4AAB-9195-58D0B2722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3576" y="1322989"/>
              <a:ext cx="69471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1000</a:t>
              </a:r>
            </a:p>
          </p:txBody>
        </p:sp>
        <p:sp>
          <p:nvSpPr>
            <p:cNvPr id="25629" name="Text Box 29">
              <a:extLst>
                <a:ext uri="{FF2B5EF4-FFF2-40B4-BE49-F238E27FC236}">
                  <a16:creationId xmlns:a16="http://schemas.microsoft.com/office/drawing/2014/main" id="{93750693-F4AF-4E5B-9D2C-02E1870F2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976" y="1322989"/>
              <a:ext cx="69471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>
                  <a:solidFill>
                    <a:schemeClr val="tx2">
                      <a:lumMod val="75000"/>
                    </a:schemeClr>
                  </a:solidFill>
                </a:rPr>
                <a:t>2000</a:t>
              </a:r>
            </a:p>
          </p:txBody>
        </p:sp>
        <p:sp>
          <p:nvSpPr>
            <p:cNvPr id="25630" name="Text Box 30">
              <a:extLst>
                <a:ext uri="{FF2B5EF4-FFF2-40B4-BE49-F238E27FC236}">
                  <a16:creationId xmlns:a16="http://schemas.microsoft.com/office/drawing/2014/main" id="{2F57779A-E996-4779-8DB3-DACD703F5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1150" y="933823"/>
              <a:ext cx="12827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 sz="2400" dirty="0">
                  <a:solidFill>
                    <a:schemeClr val="tx2">
                      <a:lumMod val="75000"/>
                    </a:schemeClr>
                  </a:solidFill>
                </a:rPr>
                <a:t>TR (ms)</a:t>
              </a:r>
              <a:r>
                <a:rPr lang="ar-SA" altLang="en-US" sz="24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‏</a:t>
              </a:r>
              <a:endParaRPr lang="en-GB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631" name="Text Box 31">
              <a:extLst>
                <a:ext uri="{FF2B5EF4-FFF2-40B4-BE49-F238E27FC236}">
                  <a16:creationId xmlns:a16="http://schemas.microsoft.com/office/drawing/2014/main" id="{8C193794-A702-45E1-81D3-822E17097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350170" y="3787583"/>
              <a:ext cx="1265237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FF"/>
                </a:buClr>
              </a:pPr>
              <a:r>
                <a:rPr lang="en-GB" altLang="en-US" sz="2400" dirty="0">
                  <a:solidFill>
                    <a:schemeClr val="tx2">
                      <a:lumMod val="75000"/>
                    </a:schemeClr>
                  </a:solidFill>
                </a:rPr>
                <a:t>TE (ms)</a:t>
              </a:r>
              <a:r>
                <a:rPr lang="ar-SA" altLang="en-US" sz="24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‏</a:t>
              </a:r>
              <a:endParaRPr lang="en-GB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632" name="Text Box 32">
              <a:extLst>
                <a:ext uri="{FF2B5EF4-FFF2-40B4-BE49-F238E27FC236}">
                  <a16:creationId xmlns:a16="http://schemas.microsoft.com/office/drawing/2014/main" id="{B364ECA4-9260-4373-8DCA-DD0928518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1154714"/>
              <a:ext cx="420606" cy="340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66"/>
                </a:buClr>
              </a:pPr>
              <a:r>
                <a:rPr lang="en-GB" altLang="en-US" sz="2400" b="1" baseline="-25000">
                  <a:solidFill>
                    <a:schemeClr val="tx2">
                      <a:lumMod val="75000"/>
                    </a:schemeClr>
                  </a:solidFill>
                </a:rPr>
                <a:t>T1</a:t>
              </a:r>
            </a:p>
          </p:txBody>
        </p:sp>
        <p:sp>
          <p:nvSpPr>
            <p:cNvPr id="25633" name="Text Box 33">
              <a:extLst>
                <a:ext uri="{FF2B5EF4-FFF2-40B4-BE49-F238E27FC236}">
                  <a16:creationId xmlns:a16="http://schemas.microsoft.com/office/drawing/2014/main" id="{9AADE8DE-D298-42D1-8990-0CA4B7BDB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1250" y="1094389"/>
              <a:ext cx="465490" cy="340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66"/>
                </a:buClr>
              </a:pPr>
              <a:r>
                <a:rPr lang="en-GB" altLang="en-US" sz="2400" b="1" baseline="-25000">
                  <a:solidFill>
                    <a:schemeClr val="tx2">
                      <a:lumMod val="75000"/>
                    </a:schemeClr>
                  </a:solidFill>
                </a:rPr>
                <a:t>PD</a:t>
              </a:r>
            </a:p>
          </p:txBody>
        </p:sp>
        <p:sp>
          <p:nvSpPr>
            <p:cNvPr id="25634" name="Text Box 34">
              <a:extLst>
                <a:ext uri="{FF2B5EF4-FFF2-40B4-BE49-F238E27FC236}">
                  <a16:creationId xmlns:a16="http://schemas.microsoft.com/office/drawing/2014/main" id="{C0D20DC0-E694-4512-A214-55A5187B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5803" y="6583511"/>
              <a:ext cx="420606" cy="340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FFFF66"/>
                </a:buClr>
              </a:pPr>
              <a:r>
                <a:rPr lang="en-GB" altLang="en-US" sz="2400" b="1" baseline="-25000" dirty="0">
                  <a:solidFill>
                    <a:schemeClr val="tx2">
                      <a:lumMod val="75000"/>
                    </a:schemeClr>
                  </a:solidFill>
                </a:rPr>
                <a:t>T2</a:t>
              </a:r>
            </a:p>
          </p:txBody>
        </p:sp>
        <p:sp>
          <p:nvSpPr>
            <p:cNvPr id="25635" name="Line 35">
              <a:extLst>
                <a:ext uri="{FF2B5EF4-FFF2-40B4-BE49-F238E27FC236}">
                  <a16:creationId xmlns:a16="http://schemas.microsoft.com/office/drawing/2014/main" id="{01E33769-A92D-4B54-924C-2260325C6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1475388"/>
              <a:ext cx="533400" cy="304800"/>
            </a:xfrm>
            <a:prstGeom prst="line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636" name="Line 36">
              <a:extLst>
                <a:ext uri="{FF2B5EF4-FFF2-40B4-BE49-F238E27FC236}">
                  <a16:creationId xmlns:a16="http://schemas.microsoft.com/office/drawing/2014/main" id="{19BB0511-3F8A-4BBA-B364-372C97119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45625" y="1475388"/>
              <a:ext cx="539750" cy="304800"/>
            </a:xfrm>
            <a:prstGeom prst="line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637" name="Line 37">
              <a:extLst>
                <a:ext uri="{FF2B5EF4-FFF2-40B4-BE49-F238E27FC236}">
                  <a16:creationId xmlns:a16="http://schemas.microsoft.com/office/drawing/2014/main" id="{3637C47B-BFE4-4F18-8B8A-52CBE0CE20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69425" y="6501413"/>
              <a:ext cx="463550" cy="311150"/>
            </a:xfrm>
            <a:prstGeom prst="line">
              <a:avLst/>
            </a:prstGeom>
            <a:noFill/>
            <a:ln w="25560">
              <a:solidFill>
                <a:schemeClr val="tx2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6477157" cy="3732425"/>
          </a:xfrm>
        </p:spPr>
        <p:txBody>
          <a:bodyPr/>
          <a:lstStyle/>
          <a:p>
            <a:r>
              <a:rPr lang="en-US" dirty="0"/>
              <a:t>Field comprised of (mostly) non-invasive methods for studying the brain and CNS</a:t>
            </a:r>
          </a:p>
          <a:p>
            <a:r>
              <a:rPr lang="en-US" dirty="0"/>
              <a:t>Includes </a:t>
            </a:r>
            <a:r>
              <a:rPr lang="en-US" b="1" u="sng" dirty="0"/>
              <a:t>MRI</a:t>
            </a:r>
            <a:r>
              <a:rPr lang="en-US" dirty="0"/>
              <a:t>, PET, CT, etc.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Nearly all use the </a:t>
            </a:r>
            <a:r>
              <a:rPr lang="en-US" b="1" u="sng" dirty="0">
                <a:solidFill>
                  <a:schemeClr val="tx1"/>
                </a:solidFill>
              </a:rPr>
              <a:t>DICOM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standard</a:t>
            </a:r>
          </a:p>
          <a:p>
            <a:r>
              <a:rPr lang="en-US" dirty="0"/>
              <a:t>Typically uses voxels to construct 3D arrays/images</a:t>
            </a:r>
          </a:p>
          <a:p>
            <a:r>
              <a:rPr lang="en-US" dirty="0"/>
              <a:t>Useful in clinic and research settings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Diagnosis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Observe structure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Investigate function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Explore brain circuitry </a:t>
            </a:r>
            <a:r>
              <a:rPr lang="en-US" sz="1400" dirty="0">
                <a:solidFill>
                  <a:schemeClr val="tx1"/>
                </a:solidFill>
              </a:rPr>
              <a:t>(De Castro Caparelli, Elisabeth et al, 2010)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Neuroimaging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D7579-AB94-5648-8840-E47ACB05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85" y="1323975"/>
            <a:ext cx="2106613" cy="2438400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609B7-CA48-6145-82AA-67EDFAE7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4308" r="22342"/>
          <a:stretch>
            <a:fillRect/>
          </a:stretch>
        </p:blipFill>
        <p:spPr bwMode="auto">
          <a:xfrm>
            <a:off x="8177958" y="3762375"/>
            <a:ext cx="1939925" cy="2438400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94" t="4308" r="22342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8C751-0EE7-5F44-BBF3-D0465D69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9651"/>
          <a:stretch>
            <a:fillRect/>
          </a:stretch>
        </p:blipFill>
        <p:spPr bwMode="auto">
          <a:xfrm>
            <a:off x="9150698" y="1320800"/>
            <a:ext cx="2252663" cy="2441575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03" r="9651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28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FD01B-0610-BE49-8235-42CA282E0D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6929" y="1504950"/>
            <a:ext cx="11033192" cy="3848100"/>
          </a:xfrm>
        </p:spPr>
        <p:txBody>
          <a:bodyPr>
            <a:normAutofit/>
          </a:bodyPr>
          <a:lstStyle/>
          <a:p>
            <a:r>
              <a:rPr lang="en-US" sz="2000" dirty="0"/>
              <a:t>Neuroimaging, despite its many uses, is a niche field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Requires knowledge of CNS anatomy, underlying microbiology, physics, and computer programming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b="0" dirty="0">
                <a:solidFill>
                  <a:schemeClr val="tx1"/>
                </a:solidFill>
              </a:rPr>
              <a:t>How would a clinical researcher classify this scan and run relevant analyses?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5AEA7-F78D-AB4B-88F4-40FA212D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55" y="3259181"/>
            <a:ext cx="2106613" cy="2438400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144D5-AF45-ED40-A24F-D4999C0A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4308" r="22342"/>
          <a:stretch>
            <a:fillRect/>
          </a:stretch>
        </p:blipFill>
        <p:spPr bwMode="auto">
          <a:xfrm>
            <a:off x="7222331" y="3256006"/>
            <a:ext cx="1939925" cy="2438400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94" t="4308" r="22342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DBD92-677A-F84A-971C-6F826A66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9651"/>
          <a:stretch>
            <a:fillRect/>
          </a:stretch>
        </p:blipFill>
        <p:spPr bwMode="auto">
          <a:xfrm>
            <a:off x="4969668" y="3256006"/>
            <a:ext cx="2252663" cy="2441575"/>
          </a:xfrm>
          <a:prstGeom prst="rect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03" r="9651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97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0515600" cy="4243376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/>
              <a:t>Accelerates scientific discovery, but requires strong standards</a:t>
            </a:r>
          </a:p>
          <a:p>
            <a:pPr marL="800089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Something like the Brain Imaging Data Structure (BIDS) specification helps </a:t>
            </a:r>
            <a:r>
              <a:rPr lang="en-US" sz="1200" dirty="0">
                <a:solidFill>
                  <a:schemeClr val="tx1"/>
                </a:solidFill>
              </a:rPr>
              <a:t>(Gorgolewski et al, 2016)</a:t>
            </a:r>
          </a:p>
          <a:p>
            <a:pPr marL="800089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Complimentary approach for organizing files, not ontologically rooted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Big data == huge effort manually curating and organizing</a:t>
            </a:r>
            <a:r>
              <a:rPr lang="en-US" sz="1800" baseline="30000" dirty="0"/>
              <a:t> </a:t>
            </a:r>
            <a:r>
              <a:rPr lang="en-US" sz="1200" dirty="0"/>
              <a:t>(Poldrack, R. A. et al, 2014</a:t>
            </a:r>
            <a:r>
              <a:rPr lang="en-US" sz="1100" dirty="0"/>
              <a:t>)</a:t>
            </a:r>
            <a:endParaRPr lang="en-US" sz="1800" dirty="0"/>
          </a:p>
          <a:p>
            <a:r>
              <a:rPr lang="en-US" sz="1800" dirty="0"/>
              <a:t>Gap/Problem </a:t>
            </a:r>
          </a:p>
          <a:p>
            <a:pPr marL="800089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Need ways to standardize across many scanning protocols</a:t>
            </a:r>
            <a:r>
              <a:rPr lang="en-US" sz="1600" baseline="300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tx1"/>
                </a:solidFill>
              </a:rPr>
              <a:t>(Petersen RC et al, 2010)</a:t>
            </a:r>
          </a:p>
          <a:p>
            <a:pPr marL="800089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Need domain expertise to identify scans</a:t>
            </a:r>
          </a:p>
          <a:p>
            <a:pPr marL="800089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Hard to coordinate and run analyses and pipelines</a:t>
            </a:r>
          </a:p>
          <a:p>
            <a:pPr marL="800089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 good way to share data and methods easily</a:t>
            </a:r>
          </a:p>
          <a:p>
            <a:pPr lvl="1">
              <a:lnSpc>
                <a:spcPts val="1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marL="120650" lvl="1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This creates a barrier for researchers interested in asking questions that may be answered by neuroimaging, but may not necessarily have the experience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Current state of neuroimaging data and data sharing</a:t>
            </a:r>
          </a:p>
        </p:txBody>
      </p:sp>
    </p:spTree>
    <p:extLst>
      <p:ext uri="{BB962C8B-B14F-4D97-AF65-F5344CB8AC3E}">
        <p14:creationId xmlns:p14="http://schemas.microsoft.com/office/powerpoint/2010/main" val="426367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8232688" cy="3732425"/>
          </a:xfrm>
        </p:spPr>
        <p:txBody>
          <a:bodyPr/>
          <a:lstStyle/>
          <a:p>
            <a:r>
              <a:rPr lang="en-US" dirty="0"/>
              <a:t>Lack of standards among tools and data </a:t>
            </a:r>
          </a:p>
          <a:p>
            <a:r>
              <a:rPr lang="en-US" dirty="0"/>
              <a:t>Need to manually curate large amounts of data</a:t>
            </a:r>
          </a:p>
          <a:p>
            <a:r>
              <a:rPr lang="en-US" dirty="0"/>
              <a:t>Insufficient means of sharing data</a:t>
            </a:r>
          </a:p>
          <a:p>
            <a:r>
              <a:rPr lang="en-US" dirty="0"/>
              <a:t>Lack of automation</a:t>
            </a:r>
          </a:p>
          <a:p>
            <a:r>
              <a:rPr lang="en-US" dirty="0"/>
              <a:t>Rigorous training and expertise needed (High barrier of entry)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Limits of Neuroimaging</a:t>
            </a:r>
          </a:p>
        </p:txBody>
      </p:sp>
    </p:spTree>
    <p:extLst>
      <p:ext uri="{BB962C8B-B14F-4D97-AF65-F5344CB8AC3E}">
        <p14:creationId xmlns:p14="http://schemas.microsoft.com/office/powerpoint/2010/main" val="136888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8232688" cy="3732425"/>
          </a:xfrm>
        </p:spPr>
        <p:txBody>
          <a:bodyPr/>
          <a:lstStyle/>
          <a:p>
            <a:r>
              <a:rPr lang="en-US" dirty="0"/>
              <a:t>Built on BFO, IAO, OBI</a:t>
            </a:r>
          </a:p>
          <a:p>
            <a:r>
              <a:rPr lang="en-US" dirty="0"/>
              <a:t>Represents the domain knowledge of acquiring and analyzing MRI</a:t>
            </a:r>
          </a:p>
          <a:p>
            <a:r>
              <a:rPr lang="en-US" dirty="0"/>
              <a:t>Provides ontologically-based standards for working with MRI data</a:t>
            </a:r>
          </a:p>
          <a:p>
            <a:r>
              <a:rPr lang="en-US" dirty="0"/>
              <a:t>Helps classify scan types and assign pertinent analyses</a:t>
            </a:r>
          </a:p>
          <a:p>
            <a:r>
              <a:rPr lang="en-US" dirty="0"/>
              <a:t>Integrates with DICOM standard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Introducing MRIO</a:t>
            </a:r>
          </a:p>
        </p:txBody>
      </p:sp>
    </p:spTree>
    <p:extLst>
      <p:ext uri="{BB962C8B-B14F-4D97-AF65-F5344CB8AC3E}">
        <p14:creationId xmlns:p14="http://schemas.microsoft.com/office/powerpoint/2010/main" val="338964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2185416"/>
            <a:ext cx="10424533" cy="4513964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Lack of standards among tools and data </a:t>
            </a:r>
          </a:p>
          <a:p>
            <a:pPr marL="800089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provides well-reasoned standards and relations between MRI acquisition and the tools used to analyze data</a:t>
            </a:r>
          </a:p>
          <a:p>
            <a:pPr marL="800089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is compatible with available biomedical imaging data standards (DICOM, BIDS)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Need to manually curate large amounts of data</a:t>
            </a:r>
          </a:p>
          <a:p>
            <a:pPr marL="800089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aids in data annotation, alleviating time and manpower required for curating large datasets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Insufficient means of sharing data</a:t>
            </a:r>
          </a:p>
          <a:p>
            <a:pPr marL="800089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helps standardize reporting of MRI data and analysis methods, facilitating data sharing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Lack of automation</a:t>
            </a:r>
          </a:p>
          <a:p>
            <a:pPr marL="800089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may be used to automate scan classification and analyses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Rigorous training and expertise needed (High barrier of entry)</a:t>
            </a:r>
          </a:p>
          <a:p>
            <a:pPr marL="742939" lvl="1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MRIO captures a formal representation of the domain knowledge of an experienced neuroimaging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Role for an MRI Ontology (MRIO)</a:t>
            </a:r>
          </a:p>
        </p:txBody>
      </p:sp>
    </p:spTree>
    <p:extLst>
      <p:ext uri="{BB962C8B-B14F-4D97-AF65-F5344CB8AC3E}">
        <p14:creationId xmlns:p14="http://schemas.microsoft.com/office/powerpoint/2010/main" val="16357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7" y="1490663"/>
            <a:ext cx="7297855" cy="2387600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40797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9" y="2189263"/>
            <a:ext cx="5526532" cy="43717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on MRIO began by Dr. Serra and Dr. Diehl in collaboration with Dr. Dwyer, presented at ICBO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decision to construct top-down and bottom-up using OBO Foundry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~70 new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BFO as base, extends OBI and IAO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Intended to provide formal representation of MRI acquisition, a means of querying MRI data, and automated scan type classification using data from scan headers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MRIO at ICBO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47CC6-89B9-A74D-BF12-87A4F0D2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942" y="1316735"/>
            <a:ext cx="5561589" cy="315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AD2A33-7560-6443-8727-81832696ED2C}"/>
              </a:ext>
            </a:extLst>
          </p:cNvPr>
          <p:cNvSpPr txBox="1"/>
          <p:nvPr/>
        </p:nvSpPr>
        <p:spPr>
          <a:xfrm>
            <a:off x="9859286" y="4741682"/>
            <a:ext cx="1464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Serra et al, 2019</a:t>
            </a:r>
          </a:p>
        </p:txBody>
      </p:sp>
    </p:spTree>
    <p:extLst>
      <p:ext uri="{BB962C8B-B14F-4D97-AF65-F5344CB8AC3E}">
        <p14:creationId xmlns:p14="http://schemas.microsoft.com/office/powerpoint/2010/main" val="159683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9468" y="2287026"/>
            <a:ext cx="6807454" cy="2732843"/>
          </a:xfrm>
        </p:spPr>
        <p:txBody>
          <a:bodyPr/>
          <a:lstStyle/>
          <a:p>
            <a:pPr marL="508000" indent="-457200">
              <a:buFont typeface="+mj-lt"/>
              <a:buAutoNum type="arabicPeriod"/>
            </a:pPr>
            <a:r>
              <a:rPr lang="en-US" sz="1900" dirty="0"/>
              <a:t>Background on MRI and neuroimaging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Previous work on MRIO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General terms to contribute to OBI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Scan classification logic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Use cases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Conclusion/Action items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96112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9224981" cy="43717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Provided the framework for </a:t>
            </a:r>
            <a:r>
              <a:rPr lang="en-US" i="1" dirty="0"/>
              <a:t>MR imaging assay </a:t>
            </a:r>
            <a:r>
              <a:rPr lang="en-US" dirty="0"/>
              <a:t>using the planned process paradigm from OBI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MRI machine settings commonly reported in scan DICOM headers (TR, TE, TI,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basic MRI acquisition types (T1, T2, PD, fMRI)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individuals to MRIO using DICOM headers and classified scan type using HermiT reasoner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MRIO at ICBO 2019</a:t>
            </a:r>
          </a:p>
        </p:txBody>
      </p:sp>
    </p:spTree>
    <p:extLst>
      <p:ext uri="{BB962C8B-B14F-4D97-AF65-F5344CB8AC3E}">
        <p14:creationId xmlns:p14="http://schemas.microsoft.com/office/powerpoint/2010/main" val="388215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7" y="1490663"/>
            <a:ext cx="7297855" cy="2387600"/>
          </a:xfrm>
        </p:spPr>
        <p:txBody>
          <a:bodyPr>
            <a:normAutofit/>
          </a:bodyPr>
          <a:lstStyle/>
          <a:p>
            <a:r>
              <a:rPr lang="en-US" sz="3200" dirty="0"/>
              <a:t>General Terms To Contribute to OBI</a:t>
            </a:r>
          </a:p>
        </p:txBody>
      </p:sp>
    </p:spTree>
    <p:extLst>
      <p:ext uri="{BB962C8B-B14F-4D97-AF65-F5344CB8AC3E}">
        <p14:creationId xmlns:p14="http://schemas.microsoft.com/office/powerpoint/2010/main" val="187945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9C6F3-5A83-7940-B4FF-A145DB8FB4DA}"/>
              </a:ext>
            </a:extLst>
          </p:cNvPr>
          <p:cNvGrpSpPr/>
          <p:nvPr/>
        </p:nvGrpSpPr>
        <p:grpSpPr>
          <a:xfrm>
            <a:off x="926286" y="2185166"/>
            <a:ext cx="9796883" cy="4561384"/>
            <a:chOff x="158880" y="1031032"/>
            <a:chExt cx="11527150" cy="57155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704610-BDD4-B64A-A3F1-A2A8175A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880" y="1031032"/>
              <a:ext cx="6070600" cy="5486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F5D8E-457A-974C-9F67-F369EC6F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2335" y="1252893"/>
              <a:ext cx="5003695" cy="297231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6451F3-529D-9B4C-8946-B5D089A2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2334" y="3774232"/>
              <a:ext cx="5003695" cy="2972318"/>
            </a:xfrm>
            <a:prstGeom prst="rect">
              <a:avLst/>
            </a:prstGeom>
          </p:spPr>
        </p:pic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7148D568-3B3F-BD48-BBC8-7609EC5C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/>
          <a:lstStyle/>
          <a:p>
            <a:r>
              <a:rPr lang="en-US" dirty="0"/>
              <a:t>Image data set</a:t>
            </a:r>
          </a:p>
        </p:txBody>
      </p:sp>
    </p:spTree>
    <p:extLst>
      <p:ext uri="{BB962C8B-B14F-4D97-AF65-F5344CB8AC3E}">
        <p14:creationId xmlns:p14="http://schemas.microsoft.com/office/powerpoint/2010/main" val="131133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513061" cy="4371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Why not </a:t>
            </a:r>
            <a:r>
              <a:rPr lang="en-US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100" dirty="0"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(IAO_0000101)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is specifically defined as two dimensional, but MRI and many biomedical imaging techniques typically encode data pertaining to three or four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is a subclass of </a:t>
            </a: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figure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, which emphasizes the importance of some two dimensional </a:t>
            </a:r>
            <a:r>
              <a:rPr lang="en-US" i="1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arrangement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of ICE’s relating information to an entity</a:t>
            </a:r>
            <a:endParaRPr lang="en-US" dirty="0">
              <a:latin typeface="+mn-lt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Biomedical imaging DICOM headers (metadata) also encode information about the scanner, protocol, and subject in addition to just color/luminosity in two dimensions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Thus, we have a need for a more general term for an information content entity that more fully represents the different kinds of information found in an MRI scan.</a:t>
            </a:r>
          </a:p>
          <a:p>
            <a:r>
              <a:rPr lang="en-US" sz="1600" dirty="0">
                <a:latin typeface="+mn-lt"/>
                <a:cs typeface="Consolas" panose="020B0609020204030204" pitchFamily="49" charset="0"/>
              </a:rPr>
              <a:t>The definition for </a:t>
            </a: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s</a:t>
            </a:r>
            <a:r>
              <a:rPr lang="en-US" sz="1600" u="sng" dirty="0">
                <a:solidFill>
                  <a:schemeClr val="accent2"/>
                </a:solidFill>
                <a:latin typeface="+mn-lt"/>
                <a:cs typeface="Consolas" panose="020B0609020204030204" pitchFamily="49" charset="0"/>
              </a:rPr>
              <a:t>et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 states that it is a collection of data items (e.g. scan, scanner settings, subject data, etc.) that have something in common (i.e. the participant). We felt this sufficient for the parent class of </a:t>
            </a: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 data set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.</a:t>
            </a:r>
            <a:endParaRPr lang="en-US" sz="2000" dirty="0">
              <a:solidFill>
                <a:schemeClr val="tx1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</a:t>
            </a:r>
            <a:r>
              <a:rPr lang="en-US" dirty="0">
                <a:solidFill>
                  <a:srgbClr val="4DC3E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 data set</a:t>
            </a:r>
            <a:r>
              <a:rPr lang="en-US" dirty="0"/>
              <a:t>’ vs </a:t>
            </a:r>
            <a:r>
              <a:rPr lang="en-US" dirty="0">
                <a:solidFill>
                  <a:srgbClr val="4DC3E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en-US" dirty="0">
              <a:latin typeface="+mn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0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513061" cy="437179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We believe that a general </a:t>
            </a:r>
            <a:r>
              <a:rPr lang="en-US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 data set</a:t>
            </a: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class has utility beyond the domain of MRI/neuroimaging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onsolas" panose="020B0609020204030204" pitchFamily="49" charset="0"/>
              </a:rPr>
              <a:t>Applies to any biomedical images in DICOM format (CT, PET,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Flexibility in n-dimensions allows for potential use beyond static, two dimensional images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Animations, time series,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Many digital image file formats contain headers bearing additional information (e.g. date, location, color space, etc.) that aren’t adequately captured in the </a:t>
            </a:r>
            <a:r>
              <a:rPr lang="en-US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</a:t>
            </a:r>
            <a:r>
              <a:rPr lang="en-US" dirty="0">
                <a:solidFill>
                  <a:srgbClr val="4DC3E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 data set</a:t>
            </a:r>
          </a:p>
        </p:txBody>
      </p:sp>
    </p:spTree>
    <p:extLst>
      <p:ext uri="{BB962C8B-B14F-4D97-AF65-F5344CB8AC3E}">
        <p14:creationId xmlns:p14="http://schemas.microsoft.com/office/powerpoint/2010/main" val="223981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97B6006-B2AD-1D4D-BAE7-C424C38F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/>
          <a:lstStyle/>
          <a:p>
            <a:r>
              <a:rPr lang="en-US" dirty="0"/>
              <a:t>Planned processes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3BA268-748A-8B44-B4FF-5F8F322B4947}"/>
              </a:ext>
            </a:extLst>
          </p:cNvPr>
          <p:cNvGrpSpPr/>
          <p:nvPr/>
        </p:nvGrpSpPr>
        <p:grpSpPr>
          <a:xfrm>
            <a:off x="242641" y="2202025"/>
            <a:ext cx="11706718" cy="3339239"/>
            <a:chOff x="344808" y="2202025"/>
            <a:chExt cx="11706718" cy="33392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75DD0-23A0-0F47-89A3-4F08D12F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808" y="2202025"/>
              <a:ext cx="5583239" cy="3316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18FC76-A2BE-BD4B-8B8E-71BC5F85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955" y="2229919"/>
              <a:ext cx="5787571" cy="3311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04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Imaging Assay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C742D-22F7-0C4D-A0FD-1FD327B7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185166"/>
            <a:ext cx="704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Image Data Set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C73E0-DE4F-3447-B328-ADCF9DE9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12" y="2185167"/>
            <a:ext cx="6746385" cy="46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7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8A613A-82A3-3A40-B926-F06685B753E8}"/>
              </a:ext>
            </a:extLst>
          </p:cNvPr>
          <p:cNvGrpSpPr/>
          <p:nvPr/>
        </p:nvGrpSpPr>
        <p:grpSpPr>
          <a:xfrm>
            <a:off x="3804783" y="2185166"/>
            <a:ext cx="7820289" cy="4382994"/>
            <a:chOff x="1047035" y="1379468"/>
            <a:chExt cx="8371508" cy="52195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5E3A25-5B9A-854C-B6EA-EDFE8EBC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035" y="3995730"/>
              <a:ext cx="3823545" cy="2603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89BEE-D0C0-0D44-92E5-7F97751F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035" y="1379468"/>
              <a:ext cx="3823545" cy="24554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E477DE-CF71-9543-87D9-A96C6CDB2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300" y="1379468"/>
              <a:ext cx="4194243" cy="5219503"/>
            </a:xfrm>
            <a:prstGeom prst="rect">
              <a:avLst/>
            </a:prstGeom>
          </p:spPr>
        </p:pic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A2B1CBB5-0086-1D4C-B0AB-FE89EB3C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/>
          <a:lstStyle/>
          <a:p>
            <a:r>
              <a:rPr lang="en-US" dirty="0"/>
              <a:t>MR Image Acquisition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3B531-2F8B-9B49-AEDA-CA21A1DC0A73}"/>
              </a:ext>
            </a:extLst>
          </p:cNvPr>
          <p:cNvSpPr txBox="1"/>
          <p:nvPr/>
        </p:nvSpPr>
        <p:spPr>
          <a:xfrm>
            <a:off x="566928" y="2677391"/>
            <a:ext cx="3237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MRI scans can be acquired by using different RF pulse sequences and adjusting MRI machine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MRI imaging assay subclass includes logical definitions based on common acquisition parameters for that scan type</a:t>
            </a:r>
          </a:p>
        </p:txBody>
      </p:sp>
    </p:spTree>
    <p:extLst>
      <p:ext uri="{BB962C8B-B14F-4D97-AF65-F5344CB8AC3E}">
        <p14:creationId xmlns:p14="http://schemas.microsoft.com/office/powerpoint/2010/main" val="4224407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6BE908-E2C1-5941-8CD3-AB6A0AC9A9A1}"/>
              </a:ext>
            </a:extLst>
          </p:cNvPr>
          <p:cNvGrpSpPr/>
          <p:nvPr/>
        </p:nvGrpSpPr>
        <p:grpSpPr>
          <a:xfrm>
            <a:off x="1811108" y="2185166"/>
            <a:ext cx="8027240" cy="4542206"/>
            <a:chOff x="379642" y="1109757"/>
            <a:chExt cx="9152962" cy="53361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5091F4-84A0-5348-BCB5-24E3CD8C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42" y="1109757"/>
              <a:ext cx="5003799" cy="2070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405717-1801-C44C-A226-FC1C06CF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657" y="1109757"/>
              <a:ext cx="3784947" cy="53361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7119A2-EA59-C441-83F9-D08C59E21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642" y="3429000"/>
              <a:ext cx="5078766" cy="3016912"/>
            </a:xfrm>
            <a:prstGeom prst="rect">
              <a:avLst/>
            </a:prstGeom>
          </p:spPr>
        </p:pic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63E3223B-FE94-9049-A41E-125A969B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/>
          <a:lstStyle/>
          <a:p>
            <a:r>
              <a:rPr lang="en-US" dirty="0"/>
              <a:t>MRI Analysis</a:t>
            </a:r>
          </a:p>
        </p:txBody>
      </p:sp>
    </p:spTree>
    <p:extLst>
      <p:ext uri="{BB962C8B-B14F-4D97-AF65-F5344CB8AC3E}">
        <p14:creationId xmlns:p14="http://schemas.microsoft.com/office/powerpoint/2010/main" val="2619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7" y="1490663"/>
            <a:ext cx="7297855" cy="2387600"/>
          </a:xfrm>
        </p:spPr>
        <p:txBody>
          <a:bodyPr>
            <a:normAutofit/>
          </a:bodyPr>
          <a:lstStyle/>
          <a:p>
            <a:r>
              <a:rPr lang="en-US" sz="3200" dirty="0"/>
              <a:t>MRI And Neuroimaging ANALYSIS</a:t>
            </a:r>
          </a:p>
        </p:txBody>
      </p:sp>
    </p:spTree>
    <p:extLst>
      <p:ext uri="{BB962C8B-B14F-4D97-AF65-F5344CB8AC3E}">
        <p14:creationId xmlns:p14="http://schemas.microsoft.com/office/powerpoint/2010/main" val="130289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7" y="1490663"/>
            <a:ext cx="7297855" cy="2387600"/>
          </a:xfrm>
        </p:spPr>
        <p:txBody>
          <a:bodyPr>
            <a:normAutofit/>
          </a:bodyPr>
          <a:lstStyle/>
          <a:p>
            <a:r>
              <a:rPr lang="en-US" sz="3200" dirty="0"/>
              <a:t>Scan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8081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2"/>
            <a:ext cx="10513060" cy="4454133"/>
          </a:xfrm>
        </p:spPr>
        <p:txBody>
          <a:bodyPr/>
          <a:lstStyle/>
          <a:p>
            <a:r>
              <a:rPr lang="en-US" dirty="0"/>
              <a:t>“DICOM® is the international standard to transmit, store, retrieve, print, process, and display medical imaging information”</a:t>
            </a:r>
          </a:p>
          <a:p>
            <a:pPr marL="800089" lvl="1" indent="-342900">
              <a:buFont typeface="System Font Regular"/>
              <a:buChar char="−"/>
            </a:pPr>
            <a:r>
              <a:rPr lang="en-US" sz="1600" dirty="0"/>
              <a:t>From </a:t>
            </a:r>
            <a:r>
              <a:rPr lang="en-US" sz="1600" dirty="0">
                <a:hlinkClick r:id="rId2"/>
              </a:rPr>
              <a:t>https://www.dicomstandard.org/</a:t>
            </a:r>
            <a:r>
              <a:rPr lang="en-US" sz="1600" dirty="0"/>
              <a:t>, </a:t>
            </a:r>
            <a:r>
              <a:rPr lang="en-US" sz="1400" dirty="0"/>
              <a:t>(Mildenberger et al, 2002)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kinds of MRI scans may be acquired by tuning machine settings to contrast properties of tissue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Short TE, short TR -&gt; T1 weighted MRI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 TE, long TR -&gt; T2 weighted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DICOM encodes these acquisition settings in the file header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Pulse sequence used (spin echo vs. gradient echo), TE, TR, FA, inversion time (TI), echo number, echo train length,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software tools exist that automatically extract information from DICOM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annotate data from DICOM headers according to MRI acquisition parameters defined in MRIO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DICOM Headers</a:t>
            </a:r>
          </a:p>
        </p:txBody>
      </p:sp>
    </p:spTree>
    <p:extLst>
      <p:ext uri="{BB962C8B-B14F-4D97-AF65-F5344CB8AC3E}">
        <p14:creationId xmlns:p14="http://schemas.microsoft.com/office/powerpoint/2010/main" val="1711958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 T2 FLAIR sequence individual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06B7D-EC0E-3042-A481-6D73287A18C5}"/>
              </a:ext>
            </a:extLst>
          </p:cNvPr>
          <p:cNvGrpSpPr/>
          <p:nvPr/>
        </p:nvGrpSpPr>
        <p:grpSpPr>
          <a:xfrm>
            <a:off x="566928" y="2185166"/>
            <a:ext cx="10515600" cy="4325933"/>
            <a:chOff x="566928" y="2185166"/>
            <a:chExt cx="10515600" cy="4325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1D073C-FEEB-9E43-9F18-5696FBB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986" y="4348065"/>
              <a:ext cx="6206542" cy="2163034"/>
            </a:xfrm>
            <a:prstGeom prst="rect">
              <a:avLst/>
            </a:prstGeom>
            <a:effectLst>
              <a:outerShdw dist="50800" dir="5400000" sx="1000" sy="1000" algn="ctr" rotWithShape="0">
                <a:srgbClr val="000000"/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68219-BFD5-1743-8F72-2F2528085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28" y="2185166"/>
              <a:ext cx="6438162" cy="2162899"/>
            </a:xfrm>
            <a:prstGeom prst="rect">
              <a:avLst/>
            </a:prstGeom>
            <a:effectLst>
              <a:outerShdw dist="50800" dir="5400000" sx="1000" sy="1000" algn="ctr" rotWithShape="0">
                <a:srgbClr val="000000"/>
              </a:outerShdw>
            </a:effectLst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430892F-DCE2-124A-B5F4-D3EA3ED27B18}"/>
                </a:ext>
              </a:extLst>
            </p:cNvPr>
            <p:cNvSpPr/>
            <p:nvPr/>
          </p:nvSpPr>
          <p:spPr>
            <a:xfrm rot="10800000">
              <a:off x="3275043" y="3410338"/>
              <a:ext cx="3442997" cy="1646854"/>
            </a:xfrm>
            <a:prstGeom prst="arc">
              <a:avLst>
                <a:gd name="adj1" fmla="val 16438763"/>
                <a:gd name="adj2" fmla="val 0"/>
              </a:avLst>
            </a:prstGeom>
            <a:ln w="508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0C117-09C9-1D46-A192-14ED2BC1CE00}"/>
                </a:ext>
              </a:extLst>
            </p:cNvPr>
            <p:cNvSpPr txBox="1"/>
            <p:nvPr/>
          </p:nvSpPr>
          <p:spPr>
            <a:xfrm>
              <a:off x="2654182" y="4734027"/>
              <a:ext cx="1735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HermiT reasoner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424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7" y="1677275"/>
            <a:ext cx="7297855" cy="1000610"/>
          </a:xfrm>
        </p:spPr>
        <p:txBody>
          <a:bodyPr>
            <a:normAutofit/>
          </a:bodyPr>
          <a:lstStyle/>
          <a:p>
            <a:r>
              <a:rPr lang="en-US" sz="3200" dirty="0"/>
              <a:t>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1E4E4-5F65-1640-8F1D-DF9251395055}"/>
              </a:ext>
            </a:extLst>
          </p:cNvPr>
          <p:cNvSpPr txBox="1"/>
          <p:nvPr/>
        </p:nvSpPr>
        <p:spPr>
          <a:xfrm>
            <a:off x="658367" y="2767280"/>
            <a:ext cx="7739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Integration with BIDS spec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Automated assignment of analyses for all scans in a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Querying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180568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7367046" cy="45847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specification for storing and organizing neuroimaging data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Mostly MRI, but also supports PET, MR spec, 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data according to scan type (similar to MRIO)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by Poldrack Lab at Stanford, very young but gaining adoption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DICOM is very old, BIDS is still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BIDS Apps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Modular neuroimaging analysis tools that work on any BIDS compliant dataset without needing to manually specify data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One goal is to use MRIO and SPARQL queries to generate a BIDS dataset from an unsorted DICOM directory</a:t>
            </a:r>
          </a:p>
          <a:p>
            <a:pPr marL="914389" lvl="1" indent="-457200">
              <a:lnSpc>
                <a:spcPts val="1600"/>
              </a:lnSpc>
              <a:buFont typeface="+mj-lt"/>
              <a:buAutoNum type="arabicPeriod"/>
            </a:pPr>
            <a:r>
              <a:rPr lang="en-US" sz="1600" dirty="0"/>
              <a:t>Classify scans</a:t>
            </a:r>
          </a:p>
          <a:p>
            <a:pPr marL="914389" lvl="1" indent="-457200">
              <a:lnSpc>
                <a:spcPts val="1600"/>
              </a:lnSpc>
              <a:buFont typeface="+mj-lt"/>
              <a:buAutoNum type="arabicPeriod"/>
            </a:pPr>
            <a:r>
              <a:rPr lang="en-US" sz="1600" dirty="0"/>
              <a:t>Map MRIO labels to BIDS folder names</a:t>
            </a:r>
          </a:p>
          <a:p>
            <a:pPr marL="914389" lvl="1" indent="-457200">
              <a:lnSpc>
                <a:spcPts val="1600"/>
              </a:lnSpc>
              <a:buFont typeface="+mj-lt"/>
              <a:buAutoNum type="arabicPeriod"/>
            </a:pPr>
            <a:r>
              <a:rPr lang="en-US" sz="1600" dirty="0"/>
              <a:t>String processing to rename and move files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Brain Imaging Data Structure, or BIDS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376C9-EA10-B740-8533-E538F37D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14" y="1880877"/>
            <a:ext cx="3146014" cy="4407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7203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of MRIO/SPARQL to transform DICOM -&gt; BIDS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2435F-A5D3-384D-8B7F-C4DBD428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82" y="2430612"/>
            <a:ext cx="6358035" cy="31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10513060" cy="2942574"/>
          </a:xfrm>
        </p:spPr>
        <p:txBody>
          <a:bodyPr/>
          <a:lstStyle/>
          <a:p>
            <a:r>
              <a:rPr lang="en-US" dirty="0"/>
              <a:t>BIDS has built in support for handling results derived from neuroimaging analyses and processing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BIDS derivatives directory can hold an arbitrary number of subdirectories named after the analysis/pipeline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directories may follow the same specification as BIDS proper and allows for annotations of data using standard conventions in the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sz="1600" u="sng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 image data set analysis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subclass can be a subdirectory in a BIDS derivatives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Specified outputs of analyses may be used to automatically annotate file names of results for BIDS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BIDS and derived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1D2FB-E138-5D49-B0CF-B80A17D6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5131838"/>
            <a:ext cx="5476230" cy="1415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483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2"/>
            <a:ext cx="7081079" cy="4295513"/>
          </a:xfrm>
        </p:spPr>
        <p:txBody>
          <a:bodyPr/>
          <a:lstStyle/>
          <a:p>
            <a:r>
              <a:rPr lang="en-US" dirty="0"/>
              <a:t>Scenario: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researcher collects MRI scans as part of a larger study (T1 and T2 FLAIR for each subject)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They want to know what kinds of analyses they can do with these scans and what the results mean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researcher can query MRIO and find all the pertinent analyses for T1 weighted and T2 FLAIR scans, as well as further information on the types of analyses and results</a:t>
            </a:r>
          </a:p>
          <a:p>
            <a:r>
              <a:rPr lang="en-US" dirty="0"/>
              <a:t>Current state hashes class labels to MRIO IRIs for each scan type</a:t>
            </a:r>
          </a:p>
          <a:p>
            <a:r>
              <a:rPr lang="en-US" dirty="0"/>
              <a:t>Potential for robust querying system using NLP to map user inputs to MRIO IRIs for SPARQL queries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MRIO/SPARQL to assign analyses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2C559-250E-1345-921C-366DF146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47" y="2509747"/>
            <a:ext cx="3431981" cy="2272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2035C-2E2C-644D-B2C4-B4DB902626C5}"/>
              </a:ext>
            </a:extLst>
          </p:cNvPr>
          <p:cNvSpPr txBox="1"/>
          <p:nvPr/>
        </p:nvSpPr>
        <p:spPr>
          <a:xfrm>
            <a:off x="8154956" y="4871837"/>
            <a:ext cx="292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Credit: Mackenzie Smith for developing the SPARQL query and function</a:t>
            </a:r>
          </a:p>
        </p:txBody>
      </p:sp>
    </p:spTree>
    <p:extLst>
      <p:ext uri="{BB962C8B-B14F-4D97-AF65-F5344CB8AC3E}">
        <p14:creationId xmlns:p14="http://schemas.microsoft.com/office/powerpoint/2010/main" val="805922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Ontop</a:t>
            </a:r>
            <a:r>
              <a:rPr lang="en-US" baseline="30000" dirty="0"/>
              <a:t>*</a:t>
            </a:r>
            <a:r>
              <a:rPr lang="en-US" dirty="0"/>
              <a:t> and XNAT</a:t>
            </a:r>
            <a:r>
              <a:rPr lang="en-US" baseline="30000" dirty="0"/>
              <a:t>**</a:t>
            </a:r>
            <a:r>
              <a:rPr lang="en-US" dirty="0"/>
              <a:t> Database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591C4-E733-854C-84A4-6381E265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311736"/>
            <a:ext cx="3799799" cy="140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E9F0D-2FD9-524D-86C2-DF3BCD64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4" y="2311736"/>
            <a:ext cx="6445778" cy="454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9C33A-1F94-C545-BC6A-697B2FE0611E}"/>
              </a:ext>
            </a:extLst>
          </p:cNvPr>
          <p:cNvSpPr txBox="1"/>
          <p:nvPr/>
        </p:nvSpPr>
        <p:spPr>
          <a:xfrm>
            <a:off x="566928" y="3863557"/>
            <a:ext cx="4201015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English: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“Find anything that is about some thalamus, and has some measurement value”</a:t>
            </a:r>
          </a:p>
          <a:p>
            <a:pPr>
              <a:lnSpc>
                <a:spcPts val="900"/>
              </a:lnSpc>
            </a:pPr>
            <a:endParaRPr lang="en-US" dirty="0"/>
          </a:p>
          <a:p>
            <a:r>
              <a:rPr lang="en-US" dirty="0"/>
              <a:t>Because ‘</a:t>
            </a:r>
            <a:r>
              <a:rPr lang="en-US" sz="1600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thalamic volume measurement datum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‘is about’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thalamus</a:t>
            </a:r>
            <a:r>
              <a:rPr lang="en-US" dirty="0"/>
              <a:t>, results of thalamic volumetry analyses are returned for this 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2FEF3-4902-FD42-A4E7-EF283E1FAA05}"/>
              </a:ext>
            </a:extLst>
          </p:cNvPr>
          <p:cNvSpPr txBox="1"/>
          <p:nvPr/>
        </p:nvSpPr>
        <p:spPr>
          <a:xfrm>
            <a:off x="155577" y="6287297"/>
            <a:ext cx="1698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*</a:t>
            </a:r>
            <a:r>
              <a:rPr lang="en-US" sz="1100" dirty="0" err="1"/>
              <a:t>Calvanese</a:t>
            </a:r>
            <a:r>
              <a:rPr lang="en-US" sz="1100" dirty="0"/>
              <a:t> et al,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EACF6-9266-944C-8D5E-716D796E1ADC}"/>
              </a:ext>
            </a:extLst>
          </p:cNvPr>
          <p:cNvSpPr txBox="1"/>
          <p:nvPr/>
        </p:nvSpPr>
        <p:spPr>
          <a:xfrm>
            <a:off x="155576" y="6548907"/>
            <a:ext cx="1698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**</a:t>
            </a:r>
            <a:r>
              <a:rPr lang="en-US" sz="1100" dirty="0"/>
              <a:t>Marcus et al, 2007</a:t>
            </a:r>
          </a:p>
        </p:txBody>
      </p:sp>
    </p:spTree>
    <p:extLst>
      <p:ext uri="{BB962C8B-B14F-4D97-AF65-F5344CB8AC3E}">
        <p14:creationId xmlns:p14="http://schemas.microsoft.com/office/powerpoint/2010/main" val="3733174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10440654" cy="4183544"/>
          </a:xfrm>
        </p:spPr>
        <p:txBody>
          <a:bodyPr/>
          <a:lstStyle/>
          <a:p>
            <a:r>
              <a:rPr lang="en-US" dirty="0"/>
              <a:t>MRIO integrates with existing neuroimaging standards (DICOM, BIDS)</a:t>
            </a:r>
          </a:p>
          <a:p>
            <a:r>
              <a:rPr lang="en-US" dirty="0"/>
              <a:t>MRIO is under active development</a:t>
            </a:r>
          </a:p>
          <a:p>
            <a:r>
              <a:rPr lang="en-US" dirty="0"/>
              <a:t>MRIO is intended to extend OBI, with contributions of higher level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need for an image data set class in the realm of digital and biomedical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 class has utility beyond biomedical imaging (machine learning/computer vision)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for MR image acquisition and analysis bring OBI into the realm of biomedical/neuroimaging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731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6807454" cy="4234238"/>
          </a:xfrm>
        </p:spPr>
        <p:txBody>
          <a:bodyPr/>
          <a:lstStyle/>
          <a:p>
            <a:r>
              <a:rPr lang="en-US" sz="1900" dirty="0"/>
              <a:t>Biomedical imaging technique used to acquire (typically) 3D images to observe the structure or function of some tissue</a:t>
            </a:r>
          </a:p>
          <a:p>
            <a:r>
              <a:rPr lang="en-US" sz="1900" dirty="0"/>
              <a:t>Uses strong magnetic fields to acquire images via </a:t>
            </a:r>
            <a:r>
              <a:rPr lang="en-US" sz="1900" b="1" dirty="0"/>
              <a:t>contrast</a:t>
            </a:r>
            <a:r>
              <a:rPr lang="en-US" sz="1900" dirty="0"/>
              <a:t> from the inherent properties of the tissue examined</a:t>
            </a:r>
          </a:p>
          <a:p>
            <a:r>
              <a:rPr lang="en-US" sz="1900" dirty="0"/>
              <a:t>Commonly found in most clinics, noninvasive, and reliable</a:t>
            </a:r>
          </a:p>
          <a:p>
            <a:r>
              <a:rPr lang="en-US" sz="1900" dirty="0"/>
              <a:t>Images typically in the form of </a:t>
            </a:r>
            <a:r>
              <a:rPr lang="en-US" sz="1900" b="1" dirty="0"/>
              <a:t>DICOM</a:t>
            </a:r>
            <a:r>
              <a:rPr lang="en-US" sz="1900" dirty="0"/>
              <a:t> files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Standard file format used across many imaging modalities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File header includes vast amount of data on the subject scanned, how the scan was acquired, make up of the digital image,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MRI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55C4CD-F179-3649-8245-469EB1B3EE05}"/>
              </a:ext>
            </a:extLst>
          </p:cNvPr>
          <p:cNvGrpSpPr/>
          <p:nvPr/>
        </p:nvGrpSpPr>
        <p:grpSpPr>
          <a:xfrm>
            <a:off x="7374382" y="1320799"/>
            <a:ext cx="4248150" cy="5537201"/>
            <a:chOff x="7374382" y="1320800"/>
            <a:chExt cx="4248150" cy="553720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36A2E99-B65C-DF4C-BBA8-8B7F6F45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382" y="1320800"/>
              <a:ext cx="4248150" cy="3695700"/>
            </a:xfrm>
            <a:prstGeom prst="rect">
              <a:avLst/>
            </a:prstGeom>
            <a:noFill/>
            <a:ln w="12600">
              <a:solidFill>
                <a:srgbClr val="00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35EBA8-63A3-644B-A655-040466233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382" y="5016501"/>
              <a:ext cx="4248150" cy="184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629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Terms to contribute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A6C94-2EEB-644D-96AA-EC9240B896F5}"/>
              </a:ext>
            </a:extLst>
          </p:cNvPr>
          <p:cNvGrpSpPr/>
          <p:nvPr/>
        </p:nvGrpSpPr>
        <p:grpSpPr>
          <a:xfrm>
            <a:off x="2993780" y="2185166"/>
            <a:ext cx="6204440" cy="4549707"/>
            <a:chOff x="2147855" y="2185166"/>
            <a:chExt cx="6204440" cy="4549707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096A7D08-2D43-7249-A342-0900605F7E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669802"/>
                </p:ext>
              </p:extLst>
            </p:nvPr>
          </p:nvGraphicFramePr>
          <p:xfrm>
            <a:off x="2147855" y="2185173"/>
            <a:ext cx="2769378" cy="4549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1" name="Worksheet" r:id="rId3" imgW="4089400" imgH="6718300" progId="Excel.Sheet.12">
                    <p:embed/>
                  </p:oleObj>
                </mc:Choice>
                <mc:Fallback>
                  <p:oleObj name="Worksheet" r:id="rId3" imgW="4089400" imgH="67183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47855" y="2185173"/>
                          <a:ext cx="2769378" cy="4549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BB8A905-824A-7F4B-A203-BFF2EF5231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29638"/>
                </p:ext>
              </p:extLst>
            </p:nvPr>
          </p:nvGraphicFramePr>
          <p:xfrm>
            <a:off x="5688857" y="2185166"/>
            <a:ext cx="2663438" cy="45497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" name="Worksheet" r:id="rId5" imgW="4051300" imgH="6921500" progId="Excel.Sheet.12">
                    <p:embed/>
                  </p:oleObj>
                </mc:Choice>
                <mc:Fallback>
                  <p:oleObj name="Worksheet" r:id="rId5" imgW="4051300" imgH="69215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88857" y="2185166"/>
                          <a:ext cx="2663438" cy="45497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7A456D-2107-DD4E-A890-879CE743DAA2}"/>
              </a:ext>
            </a:extLst>
          </p:cNvPr>
          <p:cNvSpPr txBox="1"/>
          <p:nvPr/>
        </p:nvSpPr>
        <p:spPr>
          <a:xfrm>
            <a:off x="655782" y="5171932"/>
            <a:ext cx="233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terms are semantically and logically defined according to OBI standards</a:t>
            </a:r>
          </a:p>
        </p:txBody>
      </p:sp>
    </p:spTree>
    <p:extLst>
      <p:ext uri="{BB962C8B-B14F-4D97-AF65-F5344CB8AC3E}">
        <p14:creationId xmlns:p14="http://schemas.microsoft.com/office/powerpoint/2010/main" val="91161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F86D3-A4E1-664D-8D30-F42E10F6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10513060" cy="4183544"/>
          </a:xfrm>
        </p:spPr>
        <p:txBody>
          <a:bodyPr/>
          <a:lstStyle/>
          <a:p>
            <a:r>
              <a:rPr lang="en-US" dirty="0"/>
              <a:t>How to proceed?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active development, so some more specific terms subject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level terms presented fully defined and ready to review for contribution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best to contribute?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build with ODK/ROBOT, should we use this while contributing to OBI?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defined some generic measurement value/datum subclasses for outputs of analyses, should these go in OBI?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CE096-22F2-6E41-847C-EB2A813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Action items</a:t>
            </a:r>
          </a:p>
        </p:txBody>
      </p:sp>
    </p:spTree>
    <p:extLst>
      <p:ext uri="{BB962C8B-B14F-4D97-AF65-F5344CB8AC3E}">
        <p14:creationId xmlns:p14="http://schemas.microsoft.com/office/powerpoint/2010/main" val="3395406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F07B7-9753-A04F-850F-C63DDA4A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5416"/>
            <a:ext cx="10513060" cy="2540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Lucas Serra</a:t>
            </a:r>
          </a:p>
          <a:p>
            <a:pPr>
              <a:lnSpc>
                <a:spcPct val="100000"/>
              </a:lnSpc>
            </a:pPr>
            <a:r>
              <a:rPr lang="en-US" dirty="0"/>
              <a:t>Mackenzie Smith</a:t>
            </a:r>
          </a:p>
          <a:p>
            <a:pPr>
              <a:lnSpc>
                <a:spcPct val="100000"/>
              </a:lnSpc>
            </a:pPr>
            <a:r>
              <a:rPr lang="en-US" dirty="0"/>
              <a:t>William Duncan</a:t>
            </a:r>
          </a:p>
          <a:p>
            <a:pPr>
              <a:lnSpc>
                <a:spcPct val="100000"/>
              </a:lnSpc>
            </a:pPr>
            <a:r>
              <a:rPr lang="en-US" dirty="0"/>
              <a:t>Lauren Wishnie</a:t>
            </a:r>
          </a:p>
          <a:p>
            <a:pPr>
              <a:lnSpc>
                <a:spcPct val="100000"/>
              </a:lnSpc>
            </a:pPr>
            <a:r>
              <a:rPr lang="en-US" dirty="0"/>
              <a:t>Michael Dwyer</a:t>
            </a:r>
          </a:p>
          <a:p>
            <a:pPr>
              <a:lnSpc>
                <a:spcPct val="100000"/>
              </a:lnSpc>
            </a:pPr>
            <a:r>
              <a:rPr lang="en-US" dirty="0"/>
              <a:t>Alexander Diehl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81C21-2FC9-464F-AD5B-B2F0F32C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118962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F07B7-9753-A04F-850F-C63DDA4A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513060" cy="379048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﻿Plewes DB, </a:t>
            </a:r>
            <a:r>
              <a:rPr lang="en-US" sz="1000" dirty="0" err="1"/>
              <a:t>Kucharczyk</a:t>
            </a:r>
            <a:r>
              <a:rPr lang="en-US" sz="1000" dirty="0"/>
              <a:t> W. Physics of MRI: A primer. </a:t>
            </a:r>
            <a:r>
              <a:rPr lang="en-US" sz="1000" i="1" dirty="0"/>
              <a:t>Journal of Magnetic Resonance Imaging</a:t>
            </a:r>
            <a:r>
              <a:rPr lang="en-US" sz="1000" dirty="0"/>
              <a:t>. 2012;35(5):1038-54.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de Castro Caparelli, Elisabeth. "Exploring brain circuitry: Simultaneous application of Transcranial Magnetic Stimulation and functional Magnetic Resonance Imaging." </a:t>
            </a:r>
            <a:r>
              <a:rPr lang="en-US" sz="1000" i="1" dirty="0"/>
              <a:t>Neuroimaging</a:t>
            </a:r>
            <a:r>
              <a:rPr lang="en-US" sz="1000" dirty="0"/>
              <a:t> (2010): 25.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Gorgolewski, K. J., Auer, T., Calhoun, V. D., Craddock, R. C., Das, S., Duff, E. P., </a:t>
            </a:r>
            <a:r>
              <a:rPr lang="en-US" sz="1000" dirty="0" err="1"/>
              <a:t>Flandin</a:t>
            </a:r>
            <a:r>
              <a:rPr lang="en-US" sz="1000" dirty="0"/>
              <a:t>, G., Ghosh, S. S., </a:t>
            </a:r>
            <a:r>
              <a:rPr lang="en-US" sz="1000" dirty="0" err="1"/>
              <a:t>Glatard</a:t>
            </a:r>
            <a:r>
              <a:rPr lang="en-US" sz="1000" dirty="0"/>
              <a:t>, T., </a:t>
            </a:r>
            <a:r>
              <a:rPr lang="en-US" sz="1000" dirty="0" err="1"/>
              <a:t>Halchenko</a:t>
            </a:r>
            <a:r>
              <a:rPr lang="en-US" sz="1000" dirty="0"/>
              <a:t>, Y. O., </a:t>
            </a:r>
            <a:r>
              <a:rPr lang="en-US" sz="1000" dirty="0" err="1"/>
              <a:t>Handwerker</a:t>
            </a:r>
            <a:r>
              <a:rPr lang="en-US" sz="1000" dirty="0"/>
              <a:t>, D. A., Hanke, M., </a:t>
            </a:r>
            <a:r>
              <a:rPr lang="en-US" sz="1000" dirty="0" err="1"/>
              <a:t>Keator</a:t>
            </a:r>
            <a:r>
              <a:rPr lang="en-US" sz="1000" dirty="0"/>
              <a:t>, D., Li, X., Michael, Z., </a:t>
            </a:r>
            <a:r>
              <a:rPr lang="en-US" sz="1000" dirty="0" err="1"/>
              <a:t>Maumet</a:t>
            </a:r>
            <a:r>
              <a:rPr lang="en-US" sz="1000" dirty="0"/>
              <a:t>, C., Nichols, B. N., Nichols, T. E., </a:t>
            </a:r>
            <a:r>
              <a:rPr lang="en-US" sz="1000" dirty="0" err="1"/>
              <a:t>Pellman</a:t>
            </a:r>
            <a:r>
              <a:rPr lang="en-US" sz="1000" dirty="0"/>
              <a:t>, J., … Poldrack, R. A. (2016). The brain imaging data structure, a format for organizing and describing outputs of neuroimaging experiments. </a:t>
            </a:r>
            <a:r>
              <a:rPr lang="en-US" sz="1000" i="1" dirty="0"/>
              <a:t>Scientific Data</a:t>
            </a:r>
            <a:r>
              <a:rPr lang="en-US" sz="1000" dirty="0"/>
              <a:t>, </a:t>
            </a:r>
            <a:r>
              <a:rPr lang="en-US" sz="1000" i="1" dirty="0"/>
              <a:t>3</a:t>
            </a:r>
            <a:r>
              <a:rPr lang="en-US" sz="1000" dirty="0"/>
              <a:t>(1), 160044. https://</a:t>
            </a:r>
            <a:r>
              <a:rPr lang="en-US" sz="1000" dirty="0" err="1"/>
              <a:t>doi.org</a:t>
            </a:r>
            <a:r>
              <a:rPr lang="en-US" sz="1000" dirty="0"/>
              <a:t>/10.1038/sdata.2016.44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Poldrack, R. A., &amp; Gorgolewski, K. J. (2014). Making big data open: data sharing in neuroimaging. </a:t>
            </a:r>
            <a:r>
              <a:rPr lang="en-US" sz="1000" i="1" dirty="0"/>
              <a:t>Nat </a:t>
            </a:r>
            <a:r>
              <a:rPr lang="en-US" sz="1000" i="1" dirty="0" err="1"/>
              <a:t>Neurosci</a:t>
            </a:r>
            <a:r>
              <a:rPr lang="en-US" sz="1000" dirty="0"/>
              <a:t>, </a:t>
            </a:r>
            <a:r>
              <a:rPr lang="en-US" sz="1000" i="1" dirty="0"/>
              <a:t>17</a:t>
            </a:r>
            <a:r>
              <a:rPr lang="en-US" sz="1000" dirty="0"/>
              <a:t>(11), 1510–1517. https://</a:t>
            </a:r>
            <a:r>
              <a:rPr lang="en-US" sz="1000" dirty="0" err="1"/>
              <a:t>doi.org</a:t>
            </a:r>
            <a:r>
              <a:rPr lang="en-US" sz="1000" dirty="0"/>
              <a:t>/10.1038/nn.3818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Biswal, B. B., </a:t>
            </a:r>
            <a:r>
              <a:rPr lang="en-US" sz="1000" dirty="0" err="1"/>
              <a:t>Mennes</a:t>
            </a:r>
            <a:r>
              <a:rPr lang="en-US" sz="1000" dirty="0"/>
              <a:t>, M., </a:t>
            </a:r>
            <a:r>
              <a:rPr lang="en-US" sz="1000" dirty="0" err="1"/>
              <a:t>Zuo</a:t>
            </a:r>
            <a:r>
              <a:rPr lang="en-US" sz="1000" dirty="0"/>
              <a:t>, X.-N., </a:t>
            </a:r>
            <a:r>
              <a:rPr lang="en-US" sz="1000" dirty="0" err="1"/>
              <a:t>Gohel</a:t>
            </a:r>
            <a:r>
              <a:rPr lang="en-US" sz="1000" dirty="0"/>
              <a:t>, S., Kelly, C., Smith, S. M., Beckmann, C. F., Adelstein, J. S., Buckner, R. L., </a:t>
            </a:r>
            <a:r>
              <a:rPr lang="en-US" sz="1000" dirty="0" err="1"/>
              <a:t>Colcombe</a:t>
            </a:r>
            <a:r>
              <a:rPr lang="en-US" sz="1000" dirty="0"/>
              <a:t>, S., </a:t>
            </a:r>
            <a:r>
              <a:rPr lang="en-US" sz="1000" dirty="0" err="1"/>
              <a:t>Dogonowski</a:t>
            </a:r>
            <a:r>
              <a:rPr lang="en-US" sz="1000" dirty="0"/>
              <a:t>, A.-M., Ernst, M., Fair, D., Hampson, M., </a:t>
            </a:r>
            <a:r>
              <a:rPr lang="en-US" sz="1000" dirty="0" err="1"/>
              <a:t>Hoptman</a:t>
            </a:r>
            <a:r>
              <a:rPr lang="en-US" sz="1000" dirty="0"/>
              <a:t>, M. J., Hyde, J. S., </a:t>
            </a:r>
            <a:r>
              <a:rPr lang="en-US" sz="1000" dirty="0" err="1"/>
              <a:t>Kiviniemi</a:t>
            </a:r>
            <a:r>
              <a:rPr lang="en-US" sz="1000" dirty="0"/>
              <a:t>, V. J., </a:t>
            </a:r>
            <a:r>
              <a:rPr lang="en-US" sz="1000" dirty="0" err="1"/>
              <a:t>Kötter</a:t>
            </a:r>
            <a:r>
              <a:rPr lang="en-US" sz="1000" dirty="0"/>
              <a:t>, R., Li, S.-J., … </a:t>
            </a:r>
            <a:r>
              <a:rPr lang="en-US" sz="1000" dirty="0" err="1"/>
              <a:t>Milham</a:t>
            </a:r>
            <a:r>
              <a:rPr lang="en-US" sz="1000" dirty="0"/>
              <a:t>, M. P. (2010). Toward discovery science of human brain function. </a:t>
            </a:r>
            <a:r>
              <a:rPr lang="en-US" sz="1000" i="1" dirty="0"/>
              <a:t>Proceedings of the National Academy of Sciences</a:t>
            </a:r>
            <a:r>
              <a:rPr lang="en-US" sz="1000" dirty="0"/>
              <a:t>, </a:t>
            </a:r>
            <a:r>
              <a:rPr lang="en-US" sz="1000" i="1" dirty="0"/>
              <a:t>107</a:t>
            </a:r>
            <a:r>
              <a:rPr lang="en-US" sz="1000" dirty="0"/>
              <a:t>(10), 4734. https://</a:t>
            </a:r>
            <a:r>
              <a:rPr lang="en-US" sz="1000" dirty="0" err="1"/>
              <a:t>doi.org</a:t>
            </a:r>
            <a:r>
              <a:rPr lang="en-US" sz="1000" dirty="0"/>
              <a:t>/10.1073/pnas.0911855107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Serra, L. (2019). </a:t>
            </a:r>
            <a:r>
              <a:rPr lang="en-US" sz="1000" i="1" dirty="0"/>
              <a:t>Early steps of an Ontology for Magnetic Resonance Imaging: MRIO</a:t>
            </a:r>
            <a:r>
              <a:rPr lang="en-US" sz="1000" dirty="0"/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Smith, B., Kumar, A., &amp; Bittner, T. (2005). Basic Formal Ontology for bioinformatics. </a:t>
            </a:r>
            <a:r>
              <a:rPr lang="en-US" sz="1000" i="1" dirty="0"/>
              <a:t>IFOMIS Reports</a:t>
            </a:r>
            <a:r>
              <a:rPr lang="en-US" sz="1000" dirty="0"/>
              <a:t>, 1–16.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Bandrowski, A., Brinkman, R., </a:t>
            </a:r>
            <a:r>
              <a:rPr lang="en-US" sz="1000" dirty="0" err="1"/>
              <a:t>Brochhausen</a:t>
            </a:r>
            <a:r>
              <a:rPr lang="en-US" sz="1000" dirty="0"/>
              <a:t>, M., Brush, M. H., Bug, B., </a:t>
            </a:r>
            <a:r>
              <a:rPr lang="en-US" sz="1000" dirty="0" err="1"/>
              <a:t>Chibucos</a:t>
            </a:r>
            <a:r>
              <a:rPr lang="en-US" sz="1000" dirty="0"/>
              <a:t>, M. C., Clancy, K., </a:t>
            </a:r>
            <a:r>
              <a:rPr lang="en-US" sz="1000" dirty="0" err="1"/>
              <a:t>Courtot</a:t>
            </a:r>
            <a:r>
              <a:rPr lang="en-US" sz="1000" dirty="0"/>
              <a:t>, M., </a:t>
            </a:r>
            <a:r>
              <a:rPr lang="en-US" sz="1000" dirty="0" err="1"/>
              <a:t>Derom</a:t>
            </a:r>
            <a:r>
              <a:rPr lang="en-US" sz="1000" dirty="0"/>
              <a:t>, D., Dumontier, M., Fan, L., </a:t>
            </a:r>
            <a:r>
              <a:rPr lang="en-US" sz="1000" dirty="0" err="1"/>
              <a:t>Fostel</a:t>
            </a:r>
            <a:r>
              <a:rPr lang="en-US" sz="1000" dirty="0"/>
              <a:t>, J., Fragoso, G., Gibson, F., Gonzalez-Beltran, A., </a:t>
            </a:r>
            <a:r>
              <a:rPr lang="en-US" sz="1000" dirty="0" err="1"/>
              <a:t>Haendel</a:t>
            </a:r>
            <a:r>
              <a:rPr lang="en-US" sz="1000" dirty="0"/>
              <a:t>, M. A., He, Y., </a:t>
            </a:r>
            <a:r>
              <a:rPr lang="en-US" sz="1000" dirty="0" err="1"/>
              <a:t>Heiskanen</a:t>
            </a:r>
            <a:r>
              <a:rPr lang="en-US" sz="1000" dirty="0"/>
              <a:t>, M., Hernandez-</a:t>
            </a:r>
            <a:r>
              <a:rPr lang="en-US" sz="1000" dirty="0" err="1"/>
              <a:t>Boussard</a:t>
            </a:r>
            <a:r>
              <a:rPr lang="en-US" sz="1000" dirty="0"/>
              <a:t>, T., … Zheng, J. (2016). The Ontology for Biomedical Investigations. 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, </a:t>
            </a:r>
            <a:r>
              <a:rPr lang="en-US" sz="1000" i="1" dirty="0"/>
              <a:t>11</a:t>
            </a:r>
            <a:r>
              <a:rPr lang="en-US" sz="1000" dirty="0"/>
              <a:t>(4), e0154556.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/10.1371/journal.pone.0154556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Smith, B., &amp; </a:t>
            </a:r>
            <a:r>
              <a:rPr lang="en-US" sz="1000" dirty="0" err="1"/>
              <a:t>Ceusters</a:t>
            </a:r>
            <a:r>
              <a:rPr lang="en-US" sz="1000" dirty="0"/>
              <a:t>, W. (2015). Aboutness: Towards foundations for the information artifact ontology. </a:t>
            </a:r>
            <a:r>
              <a:rPr lang="en-US" sz="1000" i="1" dirty="0"/>
              <a:t>CEUR Workshop Proceedings</a:t>
            </a:r>
            <a:r>
              <a:rPr lang="en-US" sz="1000" dirty="0"/>
              <a:t>, </a:t>
            </a:r>
            <a:r>
              <a:rPr lang="en-US" sz="1000" i="1" dirty="0"/>
              <a:t>1515</a:t>
            </a:r>
            <a:r>
              <a:rPr lang="en-US" sz="1000" dirty="0"/>
              <a:t>, 1–5.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Mildenberger, P., </a:t>
            </a:r>
            <a:r>
              <a:rPr lang="en-US" sz="1000" dirty="0" err="1"/>
              <a:t>Eichelberg</a:t>
            </a:r>
            <a:r>
              <a:rPr lang="en-US" sz="1000" dirty="0"/>
              <a:t>, M., &amp; Martin, E. (2002). Introduction to the DICOM standard. </a:t>
            </a:r>
            <a:r>
              <a:rPr lang="en-US" sz="1000" i="1" dirty="0"/>
              <a:t>European Radiology</a:t>
            </a:r>
            <a:r>
              <a:rPr lang="en-US" sz="1000" dirty="0"/>
              <a:t>, </a:t>
            </a:r>
            <a:r>
              <a:rPr lang="en-US" sz="1000" i="1" dirty="0"/>
              <a:t>12</a:t>
            </a:r>
            <a:r>
              <a:rPr lang="en-US" sz="1000" dirty="0"/>
              <a:t>(4), 920–927. </a:t>
            </a:r>
            <a:r>
              <a:rPr lang="en-US" sz="1000" dirty="0">
                <a:hlinkClick r:id="rId2"/>
              </a:rPr>
              <a:t>https://doi.org/10.1007/s003300101100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Calvanese</a:t>
            </a:r>
            <a:r>
              <a:rPr lang="en-US" sz="1000" dirty="0"/>
              <a:t>, D., </a:t>
            </a:r>
            <a:r>
              <a:rPr lang="en-US" sz="1000" dirty="0" err="1"/>
              <a:t>Cogrel</a:t>
            </a:r>
            <a:r>
              <a:rPr lang="en-US" sz="1000" dirty="0"/>
              <a:t>, B., Komla-</a:t>
            </a:r>
            <a:r>
              <a:rPr lang="en-US" sz="1000" dirty="0" err="1"/>
              <a:t>Ebri</a:t>
            </a:r>
            <a:r>
              <a:rPr lang="en-US" sz="1000" dirty="0"/>
              <a:t>, S., </a:t>
            </a:r>
            <a:r>
              <a:rPr lang="en-US" sz="1000" dirty="0" err="1"/>
              <a:t>Kontchakov</a:t>
            </a:r>
            <a:r>
              <a:rPr lang="en-US" sz="1000" dirty="0"/>
              <a:t>, R., </a:t>
            </a:r>
            <a:r>
              <a:rPr lang="en-US" sz="1000" dirty="0" err="1"/>
              <a:t>Lanti</a:t>
            </a:r>
            <a:r>
              <a:rPr lang="en-US" sz="1000" dirty="0"/>
              <a:t>, D., </a:t>
            </a:r>
            <a:r>
              <a:rPr lang="en-US" sz="1000" dirty="0" err="1"/>
              <a:t>Rezk</a:t>
            </a:r>
            <a:r>
              <a:rPr lang="en-US" sz="1000" dirty="0"/>
              <a:t>, M., Rodriguez-</a:t>
            </a:r>
            <a:r>
              <a:rPr lang="en-US" sz="1000" dirty="0" err="1"/>
              <a:t>Muro</a:t>
            </a:r>
            <a:r>
              <a:rPr lang="en-US" sz="1000" dirty="0"/>
              <a:t>, M., Xiao, G., &amp; </a:t>
            </a:r>
            <a:r>
              <a:rPr lang="en-US" sz="1000" dirty="0" err="1"/>
              <a:t>Corcho</a:t>
            </a:r>
            <a:r>
              <a:rPr lang="en-US" sz="1000" dirty="0"/>
              <a:t>, </a:t>
            </a:r>
            <a:r>
              <a:rPr lang="en-US" sz="1000" dirty="0" err="1"/>
              <a:t>Ó</a:t>
            </a:r>
            <a:r>
              <a:rPr lang="en-US" sz="1000" dirty="0"/>
              <a:t>. (2016). Ontop: Answering SPARQL Queries over Relational Databases. </a:t>
            </a:r>
            <a:r>
              <a:rPr lang="en-US" sz="1000" i="1" dirty="0"/>
              <a:t>Semantic Web</a:t>
            </a:r>
            <a:r>
              <a:rPr lang="en-US" sz="1000" dirty="0"/>
              <a:t>, </a:t>
            </a:r>
            <a:r>
              <a:rPr lang="en-US" sz="1000" i="1" dirty="0"/>
              <a:t>8</a:t>
            </a:r>
            <a:r>
              <a:rPr lang="en-US" sz="1000" dirty="0"/>
              <a:t>(3), 471–487.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Marcus, D. S., Olsen, T. R., </a:t>
            </a:r>
            <a:r>
              <a:rPr lang="en-US" sz="1000" dirty="0" err="1"/>
              <a:t>Ramaratnam</a:t>
            </a:r>
            <a:r>
              <a:rPr lang="en-US" sz="1000" dirty="0"/>
              <a:t>, M., &amp; Buckner, R. L. (2007). The Extensible Neuroimaging Archive Toolkit: an informatics platform for managing, exploring, and sharing neuroimaging data. </a:t>
            </a:r>
            <a:r>
              <a:rPr lang="en-US" sz="1000" i="1" dirty="0"/>
              <a:t>Neuroinformatics</a:t>
            </a:r>
            <a:r>
              <a:rPr lang="en-US" sz="1000" dirty="0"/>
              <a:t>, </a:t>
            </a:r>
            <a:r>
              <a:rPr lang="en-US" sz="1000" i="1" dirty="0"/>
              <a:t>5</a:t>
            </a:r>
            <a:r>
              <a:rPr lang="en-US" sz="1000" dirty="0"/>
              <a:t>(1), 11–34. https://</a:t>
            </a:r>
            <a:r>
              <a:rPr lang="en-US" sz="1000" dirty="0" err="1"/>
              <a:t>doi.org</a:t>
            </a:r>
            <a:r>
              <a:rPr lang="en-US" sz="1000" dirty="0"/>
              <a:t>/10.1385/ni:5:1:11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81C21-2FC9-464F-AD5B-B2F0F32C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</p:spTree>
    <p:extLst>
      <p:ext uri="{BB962C8B-B14F-4D97-AF65-F5344CB8AC3E}">
        <p14:creationId xmlns:p14="http://schemas.microsoft.com/office/powerpoint/2010/main" val="105747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0515600" cy="4234238"/>
          </a:xfrm>
        </p:spPr>
        <p:txBody>
          <a:bodyPr/>
          <a:lstStyle/>
          <a:p>
            <a:r>
              <a:rPr lang="en-US" sz="1900" dirty="0"/>
              <a:t>Physics of MRI acquisition rooted in “spin” of protons in tissue (Plewes DB, et al. 2012)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Angular momentum and magnetic dipole moment</a:t>
            </a:r>
          </a:p>
          <a:p>
            <a:r>
              <a:rPr lang="en-US" sz="1900" dirty="0"/>
              <a:t>MRI machine comprised of primary superconducting magnet, three sets of gradient coils, and radio frequency (RF) coils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tx1"/>
                </a:solidFill>
              </a:rPr>
              <a:t>Protons aligned to main magnetic field (B</a:t>
            </a:r>
            <a:r>
              <a:rPr lang="en-US" sz="1900" baseline="-25000" dirty="0">
                <a:solidFill>
                  <a:schemeClr val="tx1"/>
                </a:solidFill>
              </a:rPr>
              <a:t>0</a:t>
            </a:r>
            <a:r>
              <a:rPr lang="en-US" sz="1900" dirty="0">
                <a:solidFill>
                  <a:schemeClr val="tx1"/>
                </a:solidFill>
              </a:rPr>
              <a:t>)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tx1"/>
                </a:solidFill>
              </a:rPr>
              <a:t>Gradient coils introduce variations in B</a:t>
            </a:r>
            <a:r>
              <a:rPr lang="en-US" sz="1900" baseline="-25000" dirty="0">
                <a:solidFill>
                  <a:schemeClr val="tx1"/>
                </a:solidFill>
              </a:rPr>
              <a:t>0</a:t>
            </a:r>
            <a:r>
              <a:rPr lang="en-US" sz="1900" dirty="0">
                <a:solidFill>
                  <a:schemeClr val="tx1"/>
                </a:solidFill>
              </a:rPr>
              <a:t> in </a:t>
            </a:r>
            <a:r>
              <a:rPr lang="en-US" sz="1900" dirty="0" err="1">
                <a:solidFill>
                  <a:schemeClr val="tx1"/>
                </a:solidFill>
              </a:rPr>
              <a:t>x,y,z</a:t>
            </a:r>
            <a:r>
              <a:rPr lang="en-US" sz="1900" dirty="0">
                <a:solidFill>
                  <a:schemeClr val="tx1"/>
                </a:solidFill>
              </a:rPr>
              <a:t> direction, providing spatial encoding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tx1"/>
                </a:solidFill>
              </a:rPr>
              <a:t>RF coils pass RF pulses through field, disturbing protons’ alignments/spins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tx1"/>
                </a:solidFill>
              </a:rPr>
              <a:t>Protons re-align with magnetic field, releasing energy in the process (“</a:t>
            </a:r>
            <a:r>
              <a:rPr lang="en-US" sz="1900" i="1" dirty="0">
                <a:solidFill>
                  <a:schemeClr val="tx1"/>
                </a:solidFill>
              </a:rPr>
              <a:t>relaxation</a:t>
            </a:r>
            <a:r>
              <a:rPr lang="en-US" sz="1900" dirty="0">
                <a:solidFill>
                  <a:schemeClr val="tx1"/>
                </a:solidFill>
              </a:rPr>
              <a:t>”)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tx1"/>
                </a:solidFill>
              </a:rPr>
              <a:t>RF coils receive this energy, which is then processed into digital data encoding n-dimensional array of image voxels, subject data, acquisition parameters, etc.</a:t>
            </a:r>
          </a:p>
          <a:p>
            <a:pPr marL="457200" lvl="1" indent="-34607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Echo time (TE) – time between RF pulse and peak of signal received</a:t>
            </a:r>
          </a:p>
          <a:p>
            <a:pPr marL="457200" lvl="1" indent="-34607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Repetition time (TR) – time between two RF pulses</a:t>
            </a:r>
          </a:p>
          <a:p>
            <a:pPr marL="457200" lvl="1" indent="-34607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Flip angle (FA) – degree a proton shifts in transverse plane from RF pulse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MRI Acquisition</a:t>
            </a:r>
          </a:p>
        </p:txBody>
      </p:sp>
    </p:spTree>
    <p:extLst>
      <p:ext uri="{BB962C8B-B14F-4D97-AF65-F5344CB8AC3E}">
        <p14:creationId xmlns:p14="http://schemas.microsoft.com/office/powerpoint/2010/main" val="2436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0515600" cy="4234238"/>
          </a:xfrm>
        </p:spPr>
        <p:txBody>
          <a:bodyPr/>
          <a:lstStyle/>
          <a:p>
            <a:pPr marL="508000" indent="-457200">
              <a:buFont typeface="+mj-lt"/>
              <a:buAutoNum type="arabicPeriod"/>
            </a:pPr>
            <a:r>
              <a:rPr lang="en-US" sz="1900" dirty="0"/>
              <a:t>MRI technician chooses MRI acquisition parameters following a chosen scanning protocol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MRI technician enters MRI acquisition parameters into MRI machine settings</a:t>
            </a:r>
          </a:p>
          <a:p>
            <a:pPr marL="508000" indent="-457200">
              <a:buFont typeface="+mj-lt"/>
              <a:buAutoNum type="arabicPeriod"/>
            </a:pPr>
            <a:r>
              <a:rPr lang="en-US" sz="1900" dirty="0"/>
              <a:t>These acquisition parameters are encoded in DICOM headers as standard tags</a:t>
            </a:r>
          </a:p>
          <a:p>
            <a:pPr marL="50800" indent="0">
              <a:buNone/>
            </a:pPr>
            <a:r>
              <a:rPr lang="en-US" sz="1900" dirty="0"/>
              <a:t>This use of standardized tags allows an experienced biomedical imaging specialist to deduce information about a scan’s acquisition and 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DICOM Headers and MRI Acquisition</a:t>
            </a:r>
          </a:p>
        </p:txBody>
      </p:sp>
    </p:spTree>
    <p:extLst>
      <p:ext uri="{BB962C8B-B14F-4D97-AF65-F5344CB8AC3E}">
        <p14:creationId xmlns:p14="http://schemas.microsoft.com/office/powerpoint/2010/main" val="393511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2185416"/>
            <a:ext cx="6510591" cy="3732425"/>
          </a:xfrm>
        </p:spPr>
        <p:txBody>
          <a:bodyPr/>
          <a:lstStyle/>
          <a:p>
            <a:r>
              <a:rPr lang="en-US" dirty="0"/>
              <a:t>Different kinds of images can be acquired by tuning the MRI machine settings to focus on different proton relaxation (creates difference kinds of </a:t>
            </a:r>
            <a:r>
              <a:rPr lang="en-US" u="sng" dirty="0"/>
              <a:t>contrast</a:t>
            </a:r>
            <a:r>
              <a:rPr lang="en-US" dirty="0"/>
              <a:t>)</a:t>
            </a:r>
          </a:p>
          <a:p>
            <a:r>
              <a:rPr lang="en-US" dirty="0"/>
              <a:t>T1 relaxation (</a:t>
            </a:r>
            <a:r>
              <a:rPr lang="en-US" u="sng" dirty="0"/>
              <a:t>T1 weighted image</a:t>
            </a:r>
            <a:r>
              <a:rPr lang="en-US" dirty="0"/>
              <a:t>)</a:t>
            </a:r>
            <a:endParaRPr lang="en-US" sz="1400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Spin-lattice relaxation</a:t>
            </a:r>
          </a:p>
          <a:p>
            <a:r>
              <a:rPr lang="en-US" dirty="0"/>
              <a:t>T2 relaxation (</a:t>
            </a:r>
            <a:r>
              <a:rPr lang="en-US" u="sng" dirty="0"/>
              <a:t>T2 weighted image</a:t>
            </a:r>
            <a:r>
              <a:rPr lang="en-US" dirty="0"/>
              <a:t>)</a:t>
            </a:r>
            <a:endParaRPr lang="en-US" sz="1400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Spin-spin relaxation</a:t>
            </a:r>
          </a:p>
          <a:p>
            <a:r>
              <a:rPr lang="en-US" dirty="0">
                <a:solidFill>
                  <a:schemeClr val="tx1"/>
                </a:solidFill>
              </a:rPr>
              <a:t>And others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Proton density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MRI Acquisition: contrast, types, and relaxation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E0497-20C1-FE4D-AB4B-BD05800B6348}"/>
              </a:ext>
            </a:extLst>
          </p:cNvPr>
          <p:cNvGrpSpPr/>
          <p:nvPr/>
        </p:nvGrpSpPr>
        <p:grpSpPr>
          <a:xfrm>
            <a:off x="7080060" y="2185416"/>
            <a:ext cx="4545013" cy="2438400"/>
            <a:chOff x="7130801" y="2185416"/>
            <a:chExt cx="4545013" cy="2438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3D7579-AB94-5648-8840-E47ACB05C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801" y="2185416"/>
              <a:ext cx="2106613" cy="2438400"/>
            </a:xfrm>
            <a:prstGeom prst="rect">
              <a:avLst/>
            </a:prstGeom>
            <a:noFill/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A2A90A-A7B7-7644-8F16-9890AA3B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414" y="2185416"/>
              <a:ext cx="2438400" cy="24384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4E8299-C39E-5948-ABB8-8BDB9BC56334}"/>
              </a:ext>
            </a:extLst>
          </p:cNvPr>
          <p:cNvSpPr txBox="1"/>
          <p:nvPr/>
        </p:nvSpPr>
        <p:spPr>
          <a:xfrm>
            <a:off x="7077518" y="4772348"/>
            <a:ext cx="4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DB400-FCAC-234F-AD8C-A432881D8FC9}"/>
              </a:ext>
            </a:extLst>
          </p:cNvPr>
          <p:cNvSpPr txBox="1"/>
          <p:nvPr/>
        </p:nvSpPr>
        <p:spPr>
          <a:xfrm>
            <a:off x="9624326" y="4772348"/>
            <a:ext cx="4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0072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2185416"/>
            <a:ext cx="5260341" cy="4221243"/>
          </a:xfrm>
        </p:spPr>
        <p:txBody>
          <a:bodyPr/>
          <a:lstStyle/>
          <a:p>
            <a:r>
              <a:rPr lang="en-US" dirty="0"/>
              <a:t>Spin-Lattice Relaxation</a:t>
            </a:r>
          </a:p>
          <a:p>
            <a:r>
              <a:rPr lang="en-US" dirty="0"/>
              <a:t>Shortly after being flipped to point at the receiver coil, protons tend to realign themselves with the static magnetic field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Relaxation time is different for </a:t>
            </a:r>
            <a:r>
              <a:rPr lang="en-US" b="1" dirty="0">
                <a:solidFill>
                  <a:schemeClr val="tx1"/>
                </a:solidFill>
              </a:rPr>
              <a:t>different tissues</a:t>
            </a:r>
            <a:r>
              <a:rPr lang="en-US" dirty="0">
                <a:solidFill>
                  <a:schemeClr val="tx1"/>
                </a:solidFill>
              </a:rPr>
              <a:t>, depending on the “freedom” of the hydrogen atoms</a:t>
            </a:r>
          </a:p>
          <a:p>
            <a:r>
              <a:rPr lang="en-US" dirty="0"/>
              <a:t>Shorter TE and TR</a:t>
            </a:r>
          </a:p>
          <a:p>
            <a:r>
              <a:rPr lang="en-US" dirty="0"/>
              <a:t>Substances like </a:t>
            </a:r>
            <a:r>
              <a:rPr lang="en-US" b="1" dirty="0"/>
              <a:t>fat</a:t>
            </a:r>
            <a:r>
              <a:rPr lang="en-US" dirty="0"/>
              <a:t> have quick T1 times, whereas </a:t>
            </a:r>
            <a:r>
              <a:rPr lang="en-US" b="1" dirty="0"/>
              <a:t>water, CSF, etc</a:t>
            </a:r>
            <a:r>
              <a:rPr lang="en-US" dirty="0"/>
              <a:t>., have slow T1 times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T1 weighted image acquisition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94FF3-6862-A248-85B1-884A3DACF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8" y="1320800"/>
            <a:ext cx="5623913" cy="42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2185416"/>
            <a:ext cx="5260341" cy="4221243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dirty="0"/>
              <a:t>Spin-Spin Relaxation</a:t>
            </a:r>
          </a:p>
          <a:p>
            <a:pPr>
              <a:lnSpc>
                <a:spcPts val="2000"/>
              </a:lnSpc>
            </a:pPr>
            <a:r>
              <a:rPr lang="en-US" dirty="0"/>
              <a:t>Protons are in reality constantly rotating around external field axis</a:t>
            </a:r>
          </a:p>
          <a:p>
            <a:pPr>
              <a:lnSpc>
                <a:spcPts val="2000"/>
              </a:lnSpc>
            </a:pPr>
            <a:r>
              <a:rPr lang="en-US" dirty="0"/>
              <a:t>All rotating in step with each other right after being flipped to point at receiver, so signal is constant</a:t>
            </a:r>
          </a:p>
          <a:p>
            <a:pPr>
              <a:lnSpc>
                <a:spcPts val="2000"/>
              </a:lnSpc>
            </a:pPr>
            <a:r>
              <a:rPr lang="en-US" dirty="0"/>
              <a:t>Protons quickly lose phase with each other after pulse</a:t>
            </a:r>
          </a:p>
          <a:p>
            <a:pPr marL="800089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Begin to cancel each other out instead of adding up</a:t>
            </a:r>
          </a:p>
          <a:p>
            <a:pPr>
              <a:lnSpc>
                <a:spcPts val="2000"/>
              </a:lnSpc>
            </a:pPr>
            <a:r>
              <a:rPr lang="en-US" dirty="0"/>
              <a:t>Generally much faster than T1 relaxation</a:t>
            </a:r>
          </a:p>
          <a:p>
            <a:pPr>
              <a:lnSpc>
                <a:spcPts val="2000"/>
              </a:lnSpc>
            </a:pPr>
            <a:r>
              <a:rPr lang="en-US" dirty="0"/>
              <a:t>More </a:t>
            </a:r>
            <a:r>
              <a:rPr lang="en-US" b="1" dirty="0"/>
              <a:t>immobile nuclei and solids</a:t>
            </a:r>
            <a:r>
              <a:rPr lang="en-US" dirty="0"/>
              <a:t> have very short T2 relaxation times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/>
              <a:t>T2 weighted image acquisition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15FC7-3DB6-7342-9D79-A14377E8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8" y="1320800"/>
            <a:ext cx="5837838" cy="43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80446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cobs School of Medicine and Biomedical Sciences" id="{A220EB04-827B-1F45-AA05-9FBEE1D462B3}" vid="{1D99F9C4-5BEB-174C-B421-6397F059AF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 Powerpoint Template</Template>
  <TotalTime>6270</TotalTime>
  <Words>3079</Words>
  <Application>Microsoft Macintosh PowerPoint</Application>
  <PresentationFormat>Widescreen</PresentationFormat>
  <Paragraphs>265</Paragraphs>
  <Slides>43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Georgia</vt:lpstr>
      <vt:lpstr>LucidaGrande</vt:lpstr>
      <vt:lpstr>System Font Regular</vt:lpstr>
      <vt:lpstr>UB Powerpoint Template</vt:lpstr>
      <vt:lpstr>Worksheet</vt:lpstr>
      <vt:lpstr>MRIO</vt:lpstr>
      <vt:lpstr>Outline</vt:lpstr>
      <vt:lpstr>MRI And Neuroimaging ANALYSIS</vt:lpstr>
      <vt:lpstr>MRI</vt:lpstr>
      <vt:lpstr>MRI Acquisition</vt:lpstr>
      <vt:lpstr>DICOM Headers and MRI Acquisition</vt:lpstr>
      <vt:lpstr>MRI Acquisition: contrast, types, and relaxation</vt:lpstr>
      <vt:lpstr>T1 weighted image acquisition</vt:lpstr>
      <vt:lpstr>T2 weighted image acquisition</vt:lpstr>
      <vt:lpstr>Proton density image acquisition</vt:lpstr>
      <vt:lpstr>PowerPoint Presentation</vt:lpstr>
      <vt:lpstr>Neuroimaging</vt:lpstr>
      <vt:lpstr>PowerPoint Presentation</vt:lpstr>
      <vt:lpstr>Current state of neuroimaging data and data sharing</vt:lpstr>
      <vt:lpstr>Limits of Neuroimaging</vt:lpstr>
      <vt:lpstr>Introducing MRIO</vt:lpstr>
      <vt:lpstr>Role for an MRI Ontology (MRIO)</vt:lpstr>
      <vt:lpstr>Previous Work</vt:lpstr>
      <vt:lpstr>MRIO at ICBO 2019</vt:lpstr>
      <vt:lpstr>MRIO at ICBO 2019</vt:lpstr>
      <vt:lpstr>General Terms To Contribute to OBI</vt:lpstr>
      <vt:lpstr>Image data set</vt:lpstr>
      <vt:lpstr>‘image data set’ vs image</vt:lpstr>
      <vt:lpstr>Use of image data set</vt:lpstr>
      <vt:lpstr>Planned processes</vt:lpstr>
      <vt:lpstr>MR Imaging Assay</vt:lpstr>
      <vt:lpstr>MR Image Data Set Analysis</vt:lpstr>
      <vt:lpstr>MR Image Acquisition</vt:lpstr>
      <vt:lpstr>MRI Analysis</vt:lpstr>
      <vt:lpstr>Scan Classification</vt:lpstr>
      <vt:lpstr>DICOM Headers</vt:lpstr>
      <vt:lpstr>Classifying a T2 FLAIR sequence individual</vt:lpstr>
      <vt:lpstr>Use Cases</vt:lpstr>
      <vt:lpstr>Brain Imaging Data Structure, or BIDS</vt:lpstr>
      <vt:lpstr>Use of MRIO/SPARQL to transform DICOM -&gt; BIDS</vt:lpstr>
      <vt:lpstr>BIDS and derived data</vt:lpstr>
      <vt:lpstr>Use of MRIO/SPARQL to assign analyses</vt:lpstr>
      <vt:lpstr>Ontop* and XNAT** Database Integration</vt:lpstr>
      <vt:lpstr>Conclusion</vt:lpstr>
      <vt:lpstr>Terms to contribute</vt:lpstr>
      <vt:lpstr>Action items</vt:lpstr>
      <vt:lpstr>Acknowledgements</vt:lpstr>
      <vt:lpstr>Work cited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MRIO</dc:title>
  <dc:subject/>
  <dc:creator>Alexander Bartnik</dc:creator>
  <cp:keywords/>
  <dc:description/>
  <cp:lastModifiedBy>Alexander Bartnik</cp:lastModifiedBy>
  <cp:revision>242</cp:revision>
  <cp:lastPrinted>2016-07-18T17:32:49Z</cp:lastPrinted>
  <dcterms:created xsi:type="dcterms:W3CDTF">2021-12-05T21:25:09Z</dcterms:created>
  <dcterms:modified xsi:type="dcterms:W3CDTF">2021-12-13T16:41:56Z</dcterms:modified>
  <cp:category/>
</cp:coreProperties>
</file>